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40"/>
  </p:notesMasterIdLst>
  <p:handoutMasterIdLst>
    <p:handoutMasterId r:id="rId41"/>
  </p:handoutMasterIdLst>
  <p:sldIdLst>
    <p:sldId id="256" r:id="rId4"/>
    <p:sldId id="663" r:id="rId5"/>
    <p:sldId id="320" r:id="rId6"/>
    <p:sldId id="352" r:id="rId7"/>
    <p:sldId id="600" r:id="rId8"/>
    <p:sldId id="601" r:id="rId9"/>
    <p:sldId id="653" r:id="rId10"/>
    <p:sldId id="504" r:id="rId11"/>
    <p:sldId id="654" r:id="rId12"/>
    <p:sldId id="602" r:id="rId13"/>
    <p:sldId id="655" r:id="rId14"/>
    <p:sldId id="465" r:id="rId15"/>
    <p:sldId id="354" r:id="rId16"/>
    <p:sldId id="507" r:id="rId17"/>
    <p:sldId id="605" r:id="rId18"/>
    <p:sldId id="656" r:id="rId19"/>
    <p:sldId id="606" r:id="rId20"/>
    <p:sldId id="657" r:id="rId21"/>
    <p:sldId id="609" r:id="rId22"/>
    <p:sldId id="658" r:id="rId23"/>
    <p:sldId id="467" r:id="rId24"/>
    <p:sldId id="471" r:id="rId25"/>
    <p:sldId id="628" r:id="rId26"/>
    <p:sldId id="631" r:id="rId27"/>
    <p:sldId id="659" r:id="rId28"/>
    <p:sldId id="660" r:id="rId29"/>
    <p:sldId id="632" r:id="rId30"/>
    <p:sldId id="634" r:id="rId31"/>
    <p:sldId id="637" r:id="rId32"/>
    <p:sldId id="661" r:id="rId33"/>
    <p:sldId id="640" r:id="rId34"/>
    <p:sldId id="641" r:id="rId35"/>
    <p:sldId id="508" r:id="rId36"/>
    <p:sldId id="643" r:id="rId37"/>
    <p:sldId id="662" r:id="rId38"/>
    <p:sldId id="261" r:id="rId39"/>
  </p:sldIdLst>
  <p:sldSz cx="12192000" cy="6858000"/>
  <p:notesSz cx="6858000" cy="9144000"/>
  <p:embeddedFontLst>
    <p:embeddedFont>
      <p:font typeface="汉仪中宋简" charset="-122"/>
      <p:regular r:id="rId42"/>
    </p:embeddedFont>
    <p:embeddedFont>
      <p:font typeface="等线" pitchFamily="2" charset="-122"/>
      <p:regular r:id="rId43"/>
      <p:bold r:id="rId44"/>
    </p:embeddedFont>
    <p:embeddedFont>
      <p:font typeface="Calibri" pitchFamily="34" charset="0"/>
      <p:regular r:id="rId45"/>
      <p:bold r:id="rId46"/>
      <p:italic r:id="rId47"/>
      <p:boldItalic r:id="rId48"/>
    </p:embeddedFont>
    <p:embeddedFont>
      <p:font typeface="微软雅黑" pitchFamily="34" charset="-122"/>
      <p:regular r:id="rId49"/>
      <p:bold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901B"/>
    <a:srgbClr val="F87616"/>
    <a:srgbClr val="FFFFFF"/>
    <a:srgbClr val="F9C613"/>
    <a:srgbClr val="FFFE6D"/>
    <a:srgbClr val="FFFE61"/>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190"/>
        <p:guide orient="horz" pos="4187"/>
        <p:guide orient="horz" pos="574"/>
        <p:guide orient="horz" pos="782"/>
        <p:guide orient="horz" pos="4018"/>
        <p:guide orient="horz" pos="3856"/>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5.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946629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71274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tags" Target="../tags/tag89.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image" Target="../media/image5.jpeg"/><Relationship Id="rId5" Type="http://schemas.openxmlformats.org/officeDocument/2006/relationships/tags" Target="../tags/tag86.xml"/><Relationship Id="rId10" Type="http://schemas.openxmlformats.org/officeDocument/2006/relationships/slideLayout" Target="../slideLayouts/slideLayout3.xml"/><Relationship Id="rId4" Type="http://schemas.openxmlformats.org/officeDocument/2006/relationships/tags" Target="../tags/tag85.xml"/><Relationship Id="rId9" Type="http://schemas.openxmlformats.org/officeDocument/2006/relationships/tags" Target="../tags/tag90.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10" Type="http://schemas.openxmlformats.org/officeDocument/2006/relationships/slideLayout" Target="../slideLayouts/slideLayout9.xml"/><Relationship Id="rId4" Type="http://schemas.openxmlformats.org/officeDocument/2006/relationships/tags" Target="../tags/tag94.xml"/><Relationship Id="rId9" Type="http://schemas.openxmlformats.org/officeDocument/2006/relationships/tags" Target="../tags/tag99.xml"/></Relationships>
</file>

<file path=ppt/slides/_rels/slide15.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tags" Target="../tags/tag112.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tags" Target="../tags/tag11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slideLayout" Target="../slideLayouts/slideLayout9.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s>
</file>

<file path=ppt/slides/_rels/slide16.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slideLayout" Target="../slideLayouts/slideLayout9.xml"/><Relationship Id="rId10" Type="http://schemas.openxmlformats.org/officeDocument/2006/relationships/tags" Target="../tags/tag123.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8.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9.xml"/><Relationship Id="rId1" Type="http://schemas.openxmlformats.org/officeDocument/2006/relationships/tags" Target="../tags/tag129.xml"/></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32.xml"/><Relationship Id="rId7" Type="http://schemas.openxmlformats.org/officeDocument/2006/relationships/image" Target="../media/image8.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Layout" Target="../slideLayouts/slideLayout15.xml"/><Relationship Id="rId5" Type="http://schemas.openxmlformats.org/officeDocument/2006/relationships/tags" Target="../tags/tag134.xml"/><Relationship Id="rId4" Type="http://schemas.openxmlformats.org/officeDocument/2006/relationships/tags" Target="../tags/tag133.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37.xml"/><Relationship Id="rId7" Type="http://schemas.openxmlformats.org/officeDocument/2006/relationships/image" Target="../media/image10.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8.png"/><Relationship Id="rId5" Type="http://schemas.openxmlformats.org/officeDocument/2006/relationships/slideLayout" Target="../slideLayouts/slideLayout15.xml"/><Relationship Id="rId4" Type="http://schemas.openxmlformats.org/officeDocument/2006/relationships/tags" Target="../tags/tag138.xml"/></Relationships>
</file>

<file path=ppt/slides/_rels/slide2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image" Target="../media/image5.jpeg"/><Relationship Id="rId5" Type="http://schemas.openxmlformats.org/officeDocument/2006/relationships/tags" Target="../tags/tag143.xml"/><Relationship Id="rId10" Type="http://schemas.openxmlformats.org/officeDocument/2006/relationships/slideLayout" Target="../slideLayouts/slideLayout3.xml"/><Relationship Id="rId4" Type="http://schemas.openxmlformats.org/officeDocument/2006/relationships/tags" Target="../tags/tag142.xml"/><Relationship Id="rId9" Type="http://schemas.openxmlformats.org/officeDocument/2006/relationships/tags" Target="../tags/tag147.xml"/></Relationships>
</file>

<file path=ppt/slides/_rels/slide22.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Layout" Target="../slideLayouts/slideLayout3.xml"/><Relationship Id="rId4" Type="http://schemas.openxmlformats.org/officeDocument/2006/relationships/tags" Target="../tags/tag151.xml"/><Relationship Id="rId9" Type="http://schemas.openxmlformats.org/officeDocument/2006/relationships/tags" Target="../tags/tag156.xml"/></Relationships>
</file>

<file path=ppt/slides/_rels/slide23.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image" Target="../media/image11.png"/><Relationship Id="rId5" Type="http://schemas.openxmlformats.org/officeDocument/2006/relationships/tags" Target="../tags/tag161.xml"/><Relationship Id="rId10" Type="http://schemas.openxmlformats.org/officeDocument/2006/relationships/slideLayout" Target="../slideLayouts/slideLayout3.xml"/><Relationship Id="rId4" Type="http://schemas.openxmlformats.org/officeDocument/2006/relationships/tags" Target="../tags/tag160.xml"/><Relationship Id="rId9" Type="http://schemas.openxmlformats.org/officeDocument/2006/relationships/tags" Target="../tags/tag165.xml"/></Relationships>
</file>

<file path=ppt/slides/_rels/slide24.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image" Target="../media/image12.png"/><Relationship Id="rId4"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image" Target="../media/image13.png"/><Relationship Id="rId4"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image" Target="../media/image14.png"/><Relationship Id="rId4"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tags" Target="../tags/tag177.xml"/><Relationship Id="rId7" Type="http://schemas.openxmlformats.org/officeDocument/2006/relationships/tags" Target="../tags/tag181.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9" Type="http://schemas.openxmlformats.org/officeDocument/2006/relationships/image" Target="../media/image15.png"/></Relationships>
</file>

<file path=ppt/slides/_rels/slide2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84.xml"/><Relationship Id="rId7" Type="http://schemas.openxmlformats.org/officeDocument/2006/relationships/slideLayout" Target="../slideLayouts/slideLayout27.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5.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slideLayout" Target="../slideLayouts/slideLayout15.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6.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tags" Target="../tags/tag80.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 Type="http://schemas.openxmlformats.org/officeDocument/2006/relationships/tags" Target="../tags/tag64.xml"/><Relationship Id="rId16" Type="http://schemas.openxmlformats.org/officeDocument/2006/relationships/tags" Target="../tags/tag78.xml"/><Relationship Id="rId20" Type="http://schemas.openxmlformats.org/officeDocument/2006/relationships/slideLayout" Target="../slideLayouts/slideLayout15.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19" Type="http://schemas.openxmlformats.org/officeDocument/2006/relationships/tags" Target="../tags/tag81.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p:cNvSpPr txBox="1"/>
          <p:nvPr/>
        </p:nvSpPr>
        <p:spPr>
          <a:xfrm>
            <a:off x="1111885" y="389255"/>
            <a:ext cx="636905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装配式混凝土建筑的缺点</a:t>
            </a:r>
          </a:p>
        </p:txBody>
      </p:sp>
      <p:sp>
        <p:nvSpPr>
          <p:cNvPr id="3" name="矩形 2"/>
          <p:cNvSpPr/>
          <p:nvPr/>
        </p:nvSpPr>
        <p:spPr>
          <a:xfrm>
            <a:off x="1317171" y="1153886"/>
            <a:ext cx="5512363" cy="461665"/>
          </a:xfrm>
          <a:prstGeom prst="rect">
            <a:avLst/>
          </a:prstGeom>
        </p:spPr>
        <p:txBody>
          <a:bodyPr wrap="square">
            <a:spAutoFit/>
          </a:bodyPr>
          <a:lstStyle/>
          <a:p>
            <a:r>
              <a:rPr lang="en-US" altLang="zh-CN" sz="2400" dirty="0" smtClean="0">
                <a:solidFill>
                  <a:srgbClr val="00B050"/>
                </a:solidFill>
              </a:rPr>
              <a:t>1.</a:t>
            </a:r>
            <a:r>
              <a:rPr lang="zh-CN" altLang="en-US" sz="2400" dirty="0" smtClean="0">
                <a:solidFill>
                  <a:srgbClr val="00B050"/>
                </a:solidFill>
              </a:rPr>
              <a:t>成本</a:t>
            </a:r>
            <a:r>
              <a:rPr lang="zh-CN" altLang="en-US" sz="2400" dirty="0">
                <a:solidFill>
                  <a:srgbClr val="00B050"/>
                </a:solidFill>
              </a:rPr>
              <a:t>相对增高</a:t>
            </a:r>
          </a:p>
        </p:txBody>
      </p:sp>
      <p:sp>
        <p:nvSpPr>
          <p:cNvPr id="6" name="矩形 5"/>
          <p:cNvSpPr/>
          <p:nvPr/>
        </p:nvSpPr>
        <p:spPr>
          <a:xfrm>
            <a:off x="1436913" y="1674005"/>
            <a:ext cx="7674429" cy="2308324"/>
          </a:xfrm>
          <a:prstGeom prst="rect">
            <a:avLst/>
          </a:prstGeom>
        </p:spPr>
        <p:txBody>
          <a:bodyPr wrap="square">
            <a:spAutoFit/>
          </a:bodyPr>
          <a:lstStyle/>
          <a:p>
            <a:r>
              <a:rPr lang="zh-CN" altLang="en-US" dirty="0"/>
              <a:t>装配式混凝土建筑初期，工业化建筑产品成本低于传统建筑。当前用预制</a:t>
            </a:r>
            <a:r>
              <a:rPr lang="zh-CN" altLang="en-US" dirty="0" smtClean="0"/>
              <a:t>混凝土大</a:t>
            </a:r>
            <a:r>
              <a:rPr lang="zh-CN" altLang="en-US" dirty="0"/>
              <a:t>板形式建造的住宅和办公大楼的成本通常高于常规建造技术建造的建筑物。主要</a:t>
            </a:r>
            <a:r>
              <a:rPr lang="zh-CN" altLang="en-US" dirty="0" smtClean="0"/>
              <a:t>原因</a:t>
            </a:r>
            <a:r>
              <a:rPr lang="zh-CN" altLang="en-US" dirty="0"/>
              <a:t>有以下几点：①现有单位体积预制构件采购价格高于现场现浇施工作业时的构件</a:t>
            </a:r>
            <a:r>
              <a:rPr lang="zh-CN" altLang="en-US" dirty="0" smtClean="0"/>
              <a:t>造价</a:t>
            </a:r>
            <a:r>
              <a:rPr lang="zh-CN" altLang="en-US" dirty="0"/>
              <a:t>；②预制构件节点连接处钢筋的搭接导致总用钢量有所提升；③预制构件中所采用</a:t>
            </a:r>
            <a:r>
              <a:rPr lang="zh-CN" altLang="en-US" dirty="0" smtClean="0"/>
              <a:t>的某些</a:t>
            </a:r>
            <a:r>
              <a:rPr lang="zh-CN" altLang="en-US" dirty="0"/>
              <a:t>连接件，目前市场价格较高；④如果使用了保温夹芯板构造，节点复杂，大板</a:t>
            </a:r>
            <a:r>
              <a:rPr lang="zh-CN" altLang="en-US" dirty="0" smtClean="0"/>
              <a:t>缝隙的</a:t>
            </a:r>
            <a:r>
              <a:rPr lang="zh-CN" altLang="en-US" dirty="0"/>
              <a:t>密封处理也会导致额外的费用；⑤大体量的预制构件运输时增加运输成本；⑥</a:t>
            </a:r>
            <a:r>
              <a:rPr lang="zh-CN" altLang="en-US" dirty="0" smtClean="0"/>
              <a:t>预制构件</a:t>
            </a:r>
            <a:r>
              <a:rPr lang="zh-CN" altLang="en-US" dirty="0"/>
              <a:t>重量较传统吊装能力要求提高，增加了现场吊装环节塔吊等机械措施费用。</a:t>
            </a:r>
          </a:p>
        </p:txBody>
      </p:sp>
      <p:sp>
        <p:nvSpPr>
          <p:cNvPr id="8" name="右箭头 7"/>
          <p:cNvSpPr/>
          <p:nvPr/>
        </p:nvSpPr>
        <p:spPr>
          <a:xfrm>
            <a:off x="458505" y="1189373"/>
            <a:ext cx="978408" cy="4846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503136" y="4131715"/>
            <a:ext cx="978408" cy="484632"/>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00587" y="4189365"/>
            <a:ext cx="2372765" cy="461665"/>
          </a:xfrm>
          <a:prstGeom prst="rect">
            <a:avLst/>
          </a:prstGeom>
        </p:spPr>
        <p:txBody>
          <a:bodyPr wrap="none">
            <a:spAutoFit/>
          </a:bodyPr>
          <a:lstStyle/>
          <a:p>
            <a:r>
              <a:rPr lang="en-US" altLang="zh-CN" sz="2400" dirty="0">
                <a:solidFill>
                  <a:srgbClr val="0070C0"/>
                </a:solidFill>
              </a:rPr>
              <a:t>2. </a:t>
            </a:r>
            <a:r>
              <a:rPr lang="zh-CN" altLang="en-US" sz="2400" dirty="0">
                <a:solidFill>
                  <a:srgbClr val="0070C0"/>
                </a:solidFill>
              </a:rPr>
              <a:t>整体性能较差</a:t>
            </a:r>
          </a:p>
        </p:txBody>
      </p:sp>
      <p:sp>
        <p:nvSpPr>
          <p:cNvPr id="11" name="矩形 10"/>
          <p:cNvSpPr/>
          <p:nvPr/>
        </p:nvSpPr>
        <p:spPr>
          <a:xfrm>
            <a:off x="1436913" y="4798874"/>
            <a:ext cx="9622972" cy="1754326"/>
          </a:xfrm>
          <a:prstGeom prst="rect">
            <a:avLst/>
          </a:prstGeom>
        </p:spPr>
        <p:txBody>
          <a:bodyPr wrap="square">
            <a:spAutoFit/>
          </a:bodyPr>
          <a:lstStyle/>
          <a:p>
            <a:r>
              <a:rPr lang="zh-CN" altLang="en-US" dirty="0"/>
              <a:t>预制混凝土结构由于其本身构件拼装特点，其结构连接节点属于“脆弱”的关键点</a:t>
            </a:r>
            <a:r>
              <a:rPr lang="zh-CN" altLang="en-US" dirty="0" smtClean="0"/>
              <a:t>，因此</a:t>
            </a:r>
            <a:r>
              <a:rPr lang="zh-CN" altLang="en-US" dirty="0"/>
              <a:t>在设计、制作、施工和使用过程中必须严格按照设计要求和规范去做，坚决杜绝</a:t>
            </a:r>
            <a:r>
              <a:rPr lang="zh-CN" altLang="en-US" dirty="0" smtClean="0"/>
              <a:t>在施工</a:t>
            </a:r>
            <a:r>
              <a:rPr lang="zh-CN" altLang="en-US" dirty="0"/>
              <a:t>中钢筋与套筒不对位，用气焊烤钢筋将钢筋煨弯，钢筋连接点灌浆不饱满和</a:t>
            </a:r>
            <a:r>
              <a:rPr lang="zh-CN" altLang="en-US" dirty="0" smtClean="0"/>
              <a:t>预制构件</a:t>
            </a:r>
            <a:r>
              <a:rPr lang="zh-CN" altLang="en-US" dirty="0"/>
              <a:t>灌浆料孔道堵塞、凿开后填塞浆料，因为它们对结构的整体性能和抗震性能起着</a:t>
            </a:r>
            <a:r>
              <a:rPr lang="zh-CN" altLang="en-US" dirty="0" smtClean="0"/>
              <a:t>决定性</a:t>
            </a:r>
            <a:r>
              <a:rPr lang="zh-CN" altLang="en-US" dirty="0"/>
              <a:t>作用，可能会导致灾难性事故的发生。我国属于地震多发区，对建筑结构的抗震性</a:t>
            </a:r>
            <a:r>
              <a:rPr lang="zh-CN" altLang="en-US" dirty="0" smtClean="0"/>
              <a:t>能要求</a:t>
            </a:r>
            <a:r>
              <a:rPr lang="zh-CN" altLang="en-US" dirty="0"/>
              <a:t>较高，如采用预制混凝土结构，则必须加强节点连接和保证施工质量。</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1885" y="389255"/>
            <a:ext cx="636905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装配式混凝土建筑的缺点</a:t>
            </a:r>
          </a:p>
        </p:txBody>
      </p:sp>
      <p:sp>
        <p:nvSpPr>
          <p:cNvPr id="3" name="矩形 2"/>
          <p:cNvSpPr/>
          <p:nvPr/>
        </p:nvSpPr>
        <p:spPr>
          <a:xfrm>
            <a:off x="1317171" y="1153886"/>
            <a:ext cx="5512363" cy="461665"/>
          </a:xfrm>
          <a:prstGeom prst="rect">
            <a:avLst/>
          </a:prstGeom>
        </p:spPr>
        <p:txBody>
          <a:bodyPr wrap="square">
            <a:spAutoFit/>
          </a:bodyPr>
          <a:lstStyle/>
          <a:p>
            <a:r>
              <a:rPr lang="en-US" altLang="zh-CN" sz="2400" dirty="0" smtClean="0">
                <a:solidFill>
                  <a:srgbClr val="7030A0"/>
                </a:solidFill>
              </a:rPr>
              <a:t>3.</a:t>
            </a:r>
            <a:r>
              <a:rPr lang="zh-CN" altLang="en-US" sz="2400" dirty="0">
                <a:solidFill>
                  <a:srgbClr val="7030A0"/>
                </a:solidFill>
              </a:rPr>
              <a:t> </a:t>
            </a:r>
            <a:r>
              <a:rPr lang="en-US" altLang="zh-CN" sz="2400" dirty="0" smtClean="0">
                <a:solidFill>
                  <a:srgbClr val="7030A0"/>
                </a:solidFill>
              </a:rPr>
              <a:t> </a:t>
            </a:r>
            <a:r>
              <a:rPr lang="zh-CN" altLang="en-US" sz="2400" dirty="0">
                <a:solidFill>
                  <a:srgbClr val="7030A0"/>
                </a:solidFill>
              </a:rPr>
              <a:t>缺乏张扬个性</a:t>
            </a:r>
          </a:p>
        </p:txBody>
      </p:sp>
      <p:sp>
        <p:nvSpPr>
          <p:cNvPr id="6" name="矩形 5"/>
          <p:cNvSpPr/>
          <p:nvPr/>
        </p:nvSpPr>
        <p:spPr>
          <a:xfrm>
            <a:off x="1436913" y="1674005"/>
            <a:ext cx="7674429" cy="1477328"/>
          </a:xfrm>
          <a:prstGeom prst="rect">
            <a:avLst/>
          </a:prstGeom>
        </p:spPr>
        <p:txBody>
          <a:bodyPr wrap="square">
            <a:spAutoFit/>
          </a:bodyPr>
          <a:lstStyle/>
          <a:p>
            <a:r>
              <a:rPr lang="zh-CN" altLang="en-US" dirty="0"/>
              <a:t>装配式混凝土建筑须建立在规格化、模数化和标准化的基础上，要求任何一个建设项目，包括管道、建筑设备、电气安装、预埋件都必须事先设计完成，并在工厂</a:t>
            </a:r>
            <a:r>
              <a:rPr lang="zh-CN" altLang="en-US" dirty="0" smtClean="0"/>
              <a:t>里安装</a:t>
            </a:r>
            <a:r>
              <a:rPr lang="zh-CN" altLang="en-US" dirty="0"/>
              <a:t>在混凝土大板中，只适合大量重复建造的标准单元。这就导致标准化的组件</a:t>
            </a:r>
            <a:r>
              <a:rPr lang="zh-CN" altLang="en-US" dirty="0" smtClean="0"/>
              <a:t>个性化</a:t>
            </a:r>
            <a:r>
              <a:rPr lang="zh-CN" altLang="en-US" dirty="0"/>
              <a:t>设计降低，对于个性化突出且重复元素少的建筑不适用。</a:t>
            </a:r>
          </a:p>
        </p:txBody>
      </p:sp>
      <p:sp>
        <p:nvSpPr>
          <p:cNvPr id="8" name="右箭头 7"/>
          <p:cNvSpPr/>
          <p:nvPr/>
        </p:nvSpPr>
        <p:spPr>
          <a:xfrm>
            <a:off x="338763" y="1191605"/>
            <a:ext cx="978408" cy="484632"/>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0696034"/>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140038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了解建筑工程施工图。</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熟悉预制构件加工图、预制构件模具设计图。</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理解装配式结构专项说明的识读。</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装配式混凝土预制构件图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4"/>
            <a:ext cx="3787684" cy="70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zh-CN" altLang="en-US" sz="4000" b="1" dirty="0">
                <a:solidFill>
                  <a:schemeClr val="bg1"/>
                </a:solidFill>
                <a:latin typeface="微软雅黑" panose="020B0503020204020204" pitchFamily="34" charset="-122"/>
                <a:ea typeface="微软雅黑" panose="020B0503020204020204" pitchFamily="34" charset="-122"/>
              </a:rPr>
              <a:t>建筑工程施工图</a:t>
            </a:r>
          </a:p>
        </p:txBody>
      </p:sp>
      <p:sp>
        <p:nvSpPr>
          <p:cNvPr id="69634" name="Rectangle 2"/>
          <p:cNvSpPr>
            <a:spLocks noGrp="1" noChangeArrowheads="1"/>
          </p:cNvSpPr>
          <p:nvPr/>
        </p:nvSpPr>
        <p:spPr bwMode="auto">
          <a:xfrm>
            <a:off x="837565" y="4250690"/>
            <a:ext cx="10516870" cy="212090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建筑工程施工图简称“施工图”</a:t>
            </a:r>
            <a:r>
              <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表示工程项目总体布局，建筑物外部形状、</a:t>
            </a:r>
            <a:r>
              <a:rPr lang="zh-CN" altLang="en-US" sz="1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内部布置</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结构构造、内外装修、材料做法以及设备、施工等要求的图样，其特点是</a:t>
            </a:r>
            <a:r>
              <a:rPr lang="zh-CN" altLang="en-US" sz="1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图纸齐全</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、表达准确、要求具体。一套完整的建筑工程施工图，一般包括图纸目录、</a:t>
            </a:r>
            <a:r>
              <a:rPr lang="zh-CN" altLang="en-US" sz="1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设计总</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说明、建筑施工图（简称建施）、结构施工图（简称结施）、给排水、采暖通风及</a:t>
            </a:r>
            <a:r>
              <a:rPr lang="zh-CN" altLang="en-US" sz="1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电气施工图</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等内容，也可将给排水、采暖通风和电气施工图合在一起统称设备施工图（</a:t>
            </a:r>
            <a:r>
              <a:rPr lang="zh-CN" altLang="en-US" sz="1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简称设施</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a:xfrm>
            <a:off x="7346651" y="3363166"/>
            <a:ext cx="1338608" cy="1338608"/>
            <a:chOff x="6920031" y="3363156"/>
            <a:chExt cx="1338773" cy="1338773"/>
          </a:xfrm>
        </p:grpSpPr>
        <p:sp>
          <p:nvSpPr>
            <p:cNvPr id="5" name="Oval 7"/>
            <p:cNvSpPr/>
            <p:nvPr/>
          </p:nvSpPr>
          <p:spPr>
            <a:xfrm>
              <a:off x="6920031" y="3363156"/>
              <a:ext cx="1338773" cy="1338773"/>
            </a:xfrm>
            <a:prstGeom prst="ellipse">
              <a:avLst/>
            </a:prstGeom>
            <a:solidFill>
              <a:srgbClr val="0070C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6" name="Group 20"/>
            <p:cNvGrpSpPr/>
            <p:nvPr/>
          </p:nvGrpSpPr>
          <p:grpSpPr>
            <a:xfrm>
              <a:off x="7357245" y="3796320"/>
              <a:ext cx="464344" cy="465138"/>
              <a:chOff x="7287419" y="3505994"/>
              <a:chExt cx="464344" cy="465138"/>
            </a:xfrm>
            <a:solidFill>
              <a:schemeClr val="bg2"/>
            </a:solidFill>
          </p:grpSpPr>
          <p:sp>
            <p:nvSpPr>
              <p:cNvPr id="7"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8"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9" name="AutoShape 39"/>
              <p:cNvSpPr/>
              <p:nvPr>
                <p:custDataLst>
                  <p:tags r:id="rId7"/>
                </p:custDataLst>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0"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1" name="AutoShape 41"/>
              <p:cNvSpPr/>
              <p:nvPr>
                <p:custDataLst>
                  <p:tags r:id="rId8"/>
                </p:custDataLst>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2" name="AutoShape 42"/>
              <p:cNvSpPr/>
              <p:nvPr>
                <p:custDataLst>
                  <p:tags r:id="rId9"/>
                </p:custDataLst>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grpSp>
      </p:grpSp>
      <p:grpSp>
        <p:nvGrpSpPr>
          <p:cNvPr id="13" name="Group 11"/>
          <p:cNvGrpSpPr/>
          <p:nvPr/>
        </p:nvGrpSpPr>
        <p:grpSpPr>
          <a:xfrm>
            <a:off x="6522721" y="2566990"/>
            <a:ext cx="1338608" cy="1338608"/>
            <a:chOff x="6096000" y="2566881"/>
            <a:chExt cx="1338773" cy="1338773"/>
          </a:xfrm>
        </p:grpSpPr>
        <p:sp>
          <p:nvSpPr>
            <p:cNvPr id="14" name="Oval 6"/>
            <p:cNvSpPr/>
            <p:nvPr/>
          </p:nvSpPr>
          <p:spPr>
            <a:xfrm>
              <a:off x="6096000" y="2566881"/>
              <a:ext cx="1338773" cy="1338773"/>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15" name="Group 27"/>
            <p:cNvGrpSpPr/>
            <p:nvPr/>
          </p:nvGrpSpPr>
          <p:grpSpPr>
            <a:xfrm>
              <a:off x="6551978" y="3004095"/>
              <a:ext cx="434975" cy="464344"/>
              <a:chOff x="9159875" y="1647825"/>
              <a:chExt cx="434975" cy="464344"/>
            </a:xfrm>
            <a:solidFill>
              <a:schemeClr val="bg2"/>
            </a:solidFill>
          </p:grpSpPr>
          <p:sp>
            <p:nvSpPr>
              <p:cNvPr id="1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7" name="AutoShape 79"/>
              <p:cNvSpPr/>
              <p:nvPr>
                <p:custDataLst>
                  <p:tags r:id="rId5"/>
                </p:custDataLst>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8" name="AutoShape 80"/>
              <p:cNvSpPr/>
              <p:nvPr>
                <p:custDataLst>
                  <p:tags r:id="rId6"/>
                </p:custDataLst>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19" name="Group 12"/>
          <p:cNvGrpSpPr/>
          <p:nvPr/>
        </p:nvGrpSpPr>
        <p:grpSpPr>
          <a:xfrm>
            <a:off x="4789088" y="1776785"/>
            <a:ext cx="1959856" cy="1959856"/>
            <a:chOff x="4362154" y="1776581"/>
            <a:chExt cx="1960098" cy="1960098"/>
          </a:xfrm>
          <a:solidFill>
            <a:schemeClr val="accent5">
              <a:lumMod val="60000"/>
              <a:lumOff val="40000"/>
            </a:schemeClr>
          </a:solidFill>
        </p:grpSpPr>
        <p:sp>
          <p:nvSpPr>
            <p:cNvPr id="20" name="Oval 5"/>
            <p:cNvSpPr/>
            <p:nvPr/>
          </p:nvSpPr>
          <p:spPr>
            <a:xfrm>
              <a:off x="4362154" y="1776581"/>
              <a:ext cx="1960098" cy="196009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sp>
          <p:nvSpPr>
            <p:cNvPr id="21"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29" tIns="45714" rIns="91429" bIns="45714" numCol="1" anchor="t" anchorCtr="0" compatLnSpc="1"/>
            <a:lstStyle/>
            <a:p>
              <a:endParaRPr lang="en-GB" sz="1705">
                <a:cs typeface="+mn-ea"/>
                <a:sym typeface="+mn-lt"/>
              </a:endParaRPr>
            </a:p>
          </p:txBody>
        </p:sp>
      </p:grpSp>
      <p:grpSp>
        <p:nvGrpSpPr>
          <p:cNvPr id="22" name="Group 9"/>
          <p:cNvGrpSpPr/>
          <p:nvPr/>
        </p:nvGrpSpPr>
        <p:grpSpPr>
          <a:xfrm>
            <a:off x="6522722" y="4400252"/>
            <a:ext cx="1781687" cy="1781687"/>
            <a:chOff x="6096000" y="4400370"/>
            <a:chExt cx="1781907" cy="1781907"/>
          </a:xfrm>
        </p:grpSpPr>
        <p:sp>
          <p:nvSpPr>
            <p:cNvPr id="23" name="Oval 8"/>
            <p:cNvSpPr/>
            <p:nvPr/>
          </p:nvSpPr>
          <p:spPr>
            <a:xfrm>
              <a:off x="6096000" y="4400370"/>
              <a:ext cx="1781907" cy="1781907"/>
            </a:xfrm>
            <a:prstGeom prst="ellipse">
              <a:avLst/>
            </a:prstGeom>
            <a:solidFill>
              <a:schemeClr val="tx1">
                <a:lumMod val="65000"/>
                <a:lumOff val="35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4" name="Group 44"/>
            <p:cNvGrpSpPr/>
            <p:nvPr/>
          </p:nvGrpSpPr>
          <p:grpSpPr>
            <a:xfrm>
              <a:off x="6612822" y="4917650"/>
              <a:ext cx="632375" cy="747345"/>
              <a:chOff x="1325323" y="3586519"/>
              <a:chExt cx="632375" cy="747345"/>
            </a:xfrm>
            <a:solidFill>
              <a:schemeClr val="bg2"/>
            </a:solidFill>
          </p:grpSpPr>
          <p:sp>
            <p:nvSpPr>
              <p:cNvPr id="25"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sp>
            <p:nvSpPr>
              <p:cNvPr id="26"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grpSp>
      </p:grpSp>
      <p:grpSp>
        <p:nvGrpSpPr>
          <p:cNvPr id="27" name="Group 13"/>
          <p:cNvGrpSpPr/>
          <p:nvPr/>
        </p:nvGrpSpPr>
        <p:grpSpPr>
          <a:xfrm>
            <a:off x="4360185" y="3337689"/>
            <a:ext cx="1338608" cy="1338608"/>
            <a:chOff x="3933196" y="3337676"/>
            <a:chExt cx="1338773" cy="1338773"/>
          </a:xfrm>
          <a:solidFill>
            <a:schemeClr val="accent3"/>
          </a:solidFill>
        </p:grpSpPr>
        <p:sp>
          <p:nvSpPr>
            <p:cNvPr id="28" name="Oval 4"/>
            <p:cNvSpPr/>
            <p:nvPr/>
          </p:nvSpPr>
          <p:spPr>
            <a:xfrm>
              <a:off x="3933196" y="3337676"/>
              <a:ext cx="1338773" cy="133877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9" name="Group 31"/>
            <p:cNvGrpSpPr/>
            <p:nvPr/>
          </p:nvGrpSpPr>
          <p:grpSpPr>
            <a:xfrm>
              <a:off x="4370013" y="3811402"/>
              <a:ext cx="465138" cy="391319"/>
              <a:chOff x="5368132" y="2625725"/>
              <a:chExt cx="465138" cy="391319"/>
            </a:xfrm>
            <a:grpFill/>
          </p:grpSpPr>
          <p:sp>
            <p:nvSpPr>
              <p:cNvPr id="3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33" name="Group 14"/>
          <p:cNvGrpSpPr/>
          <p:nvPr/>
        </p:nvGrpSpPr>
        <p:grpSpPr>
          <a:xfrm>
            <a:off x="4693075" y="4562178"/>
            <a:ext cx="1005716" cy="1005716"/>
            <a:chOff x="4266129" y="4562318"/>
            <a:chExt cx="1005840" cy="1005840"/>
          </a:xfrm>
        </p:grpSpPr>
        <p:sp>
          <p:nvSpPr>
            <p:cNvPr id="34" name="Oval 3"/>
            <p:cNvSpPr/>
            <p:nvPr/>
          </p:nvSpPr>
          <p:spPr>
            <a:xfrm>
              <a:off x="4266129" y="4562318"/>
              <a:ext cx="1005840" cy="1005840"/>
            </a:xfrm>
            <a:prstGeom prst="ellipse">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a:cs typeface="+mn-ea"/>
                <a:sym typeface="+mn-lt"/>
              </a:endParaRPr>
            </a:p>
          </p:txBody>
        </p:sp>
        <p:grpSp>
          <p:nvGrpSpPr>
            <p:cNvPr id="35" name="Group 35"/>
            <p:cNvGrpSpPr/>
            <p:nvPr/>
          </p:nvGrpSpPr>
          <p:grpSpPr>
            <a:xfrm>
              <a:off x="4536877" y="4882511"/>
              <a:ext cx="464344" cy="362744"/>
              <a:chOff x="2581275" y="1710532"/>
              <a:chExt cx="464344" cy="362744"/>
            </a:xfrm>
            <a:solidFill>
              <a:schemeClr val="bg2"/>
            </a:solidFill>
          </p:grpSpPr>
          <p:sp>
            <p:nvSpPr>
              <p:cNvPr id="36" name="AutoShape 140"/>
              <p:cNvSpPr/>
              <p:nvPr>
                <p:custDataLst>
                  <p:tags r:id="rId1"/>
                </p:custDataLst>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8" name="AutoShape 142"/>
              <p:cNvSpPr/>
              <p:nvPr>
                <p:custDataLst>
                  <p:tags r:id="rId2"/>
                </p:custDataLst>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9" name="AutoShape 143"/>
              <p:cNvSpPr/>
              <p:nvPr>
                <p:custDataLst>
                  <p:tags r:id="rId3"/>
                </p:custDataLst>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0" name="AutoShape 144"/>
              <p:cNvSpPr/>
              <p:nvPr>
                <p:custDataLst>
                  <p:tags r:id="rId4"/>
                </p:custDataLst>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sp>
        <p:nvSpPr>
          <p:cNvPr id="45" name="TextBox 41"/>
          <p:cNvSpPr txBox="1"/>
          <p:nvPr/>
        </p:nvSpPr>
        <p:spPr>
          <a:xfrm>
            <a:off x="877135" y="4566991"/>
            <a:ext cx="3334385" cy="1854812"/>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cs typeface="+mn-ea"/>
                <a:sym typeface="+mn-lt"/>
              </a:rPr>
              <a:t>设备施工图主要表示给排水、暖通、电气设备等各种施工图。其中给排水</a:t>
            </a:r>
            <a:r>
              <a:rPr lang="zh-CN" altLang="en-US" sz="1200" dirty="0" smtClean="0">
                <a:cs typeface="+mn-ea"/>
                <a:sym typeface="+mn-lt"/>
              </a:rPr>
              <a:t>施工图包括</a:t>
            </a:r>
            <a:r>
              <a:rPr lang="zh-CN" altLang="en-US" sz="1200" dirty="0">
                <a:cs typeface="+mn-ea"/>
                <a:sym typeface="+mn-lt"/>
              </a:rPr>
              <a:t>用水设备、给水管和排水管的平面布置图及上下水管的透视图和施工详图等；暖</a:t>
            </a:r>
            <a:r>
              <a:rPr lang="zh-CN" altLang="en-US" sz="1200" dirty="0" smtClean="0">
                <a:cs typeface="+mn-ea"/>
                <a:sym typeface="+mn-lt"/>
              </a:rPr>
              <a:t>通施工图</a:t>
            </a:r>
            <a:r>
              <a:rPr lang="zh-CN" altLang="en-US" sz="1200" dirty="0">
                <a:cs typeface="+mn-ea"/>
                <a:sym typeface="+mn-lt"/>
              </a:rPr>
              <a:t>包括调节室内空气温度用的设备与管道平面布置图、系统图和施工详图等；</a:t>
            </a:r>
            <a:r>
              <a:rPr lang="zh-CN" altLang="en-US" sz="1200" dirty="0" smtClean="0">
                <a:cs typeface="+mn-ea"/>
                <a:sym typeface="+mn-lt"/>
              </a:rPr>
              <a:t>电气设备</a:t>
            </a:r>
            <a:r>
              <a:rPr lang="zh-CN" altLang="en-US" sz="1200" dirty="0">
                <a:cs typeface="+mn-ea"/>
                <a:sym typeface="+mn-lt"/>
              </a:rPr>
              <a:t>施工图包括室内电气设备、线路用的平面布置图及系统图和施工详图等。</a:t>
            </a:r>
            <a:endParaRPr lang="zh-CN" altLang="en-US" sz="1200" dirty="0">
              <a:solidFill>
                <a:schemeClr val="tx1"/>
              </a:solidFill>
              <a:uFillTx/>
              <a:cs typeface="+mn-ea"/>
              <a:sym typeface="+mn-lt"/>
            </a:endParaRPr>
          </a:p>
        </p:txBody>
      </p:sp>
      <p:sp>
        <p:nvSpPr>
          <p:cNvPr id="46" name="TextBox 170"/>
          <p:cNvSpPr txBox="1"/>
          <p:nvPr/>
        </p:nvSpPr>
        <p:spPr>
          <a:xfrm>
            <a:off x="1907105" y="4183870"/>
            <a:ext cx="2304215" cy="384810"/>
          </a:xfrm>
          <a:prstGeom prst="rect">
            <a:avLst/>
          </a:prstGeom>
          <a:noFill/>
        </p:spPr>
        <p:txBody>
          <a:bodyPr wrap="square" lIns="91431" tIns="45715" rIns="91431" bIns="45715" rtlCol="0">
            <a:spAutoFit/>
          </a:bodyPr>
          <a:lstStyle/>
          <a:p>
            <a:pPr algn="r">
              <a:lnSpc>
                <a:spcPct val="120000"/>
              </a:lnSpc>
            </a:pPr>
            <a:r>
              <a:rPr lang="zh-CN" altLang="en-US" sz="1600" b="1" dirty="0" smtClean="0">
                <a:solidFill>
                  <a:schemeClr val="accent2"/>
                </a:solidFill>
                <a:cs typeface="+mn-ea"/>
                <a:sym typeface="+mn-lt"/>
              </a:rPr>
              <a:t>（</a:t>
            </a:r>
            <a:r>
              <a:rPr lang="zh-CN" altLang="en-US" sz="1600" b="1" dirty="0">
                <a:solidFill>
                  <a:schemeClr val="accent2"/>
                </a:solidFill>
                <a:cs typeface="+mn-ea"/>
                <a:sym typeface="+mn-lt"/>
              </a:rPr>
              <a:t>三）设备施工图</a:t>
            </a:r>
          </a:p>
        </p:txBody>
      </p:sp>
      <p:sp>
        <p:nvSpPr>
          <p:cNvPr id="47" name="TextBox 41"/>
          <p:cNvSpPr txBox="1"/>
          <p:nvPr/>
        </p:nvSpPr>
        <p:spPr>
          <a:xfrm>
            <a:off x="1038225" y="2098040"/>
            <a:ext cx="3579495" cy="74358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smtClean="0">
                <a:cs typeface="+mn-ea"/>
                <a:sym typeface="+mn-lt"/>
              </a:rPr>
              <a:t>建筑</a:t>
            </a:r>
            <a:r>
              <a:rPr lang="zh-CN" altLang="en-US" sz="1200" dirty="0">
                <a:cs typeface="+mn-ea"/>
                <a:sym typeface="+mn-lt"/>
              </a:rPr>
              <a:t>施工图主要表示房屋的总体布局、内外形状、大小、构造等，其形式有总</a:t>
            </a:r>
            <a:r>
              <a:rPr lang="zh-CN" altLang="en-US" sz="1200" dirty="0" smtClean="0">
                <a:cs typeface="+mn-ea"/>
                <a:sym typeface="+mn-lt"/>
              </a:rPr>
              <a:t>平面图</a:t>
            </a:r>
            <a:r>
              <a:rPr lang="zh-CN" altLang="en-US" sz="1200" dirty="0">
                <a:cs typeface="+mn-ea"/>
                <a:sym typeface="+mn-lt"/>
              </a:rPr>
              <a:t>、平面图、立面图、剖面图、</a:t>
            </a:r>
            <a:r>
              <a:rPr lang="zh-CN" altLang="en-US" sz="1200" dirty="0" smtClean="0">
                <a:cs typeface="+mn-ea"/>
                <a:sym typeface="+mn-lt"/>
              </a:rPr>
              <a:t>详图。</a:t>
            </a:r>
            <a:endParaRPr lang="zh-CN" altLang="en-US" sz="1200" dirty="0">
              <a:solidFill>
                <a:schemeClr val="tx1"/>
              </a:solidFill>
              <a:uFillTx/>
              <a:cs typeface="+mn-ea"/>
              <a:sym typeface="+mn-lt"/>
            </a:endParaRPr>
          </a:p>
        </p:txBody>
      </p:sp>
      <p:sp>
        <p:nvSpPr>
          <p:cNvPr id="48" name="TextBox 170"/>
          <p:cNvSpPr txBox="1"/>
          <p:nvPr/>
        </p:nvSpPr>
        <p:spPr>
          <a:xfrm>
            <a:off x="2326640" y="1713226"/>
            <a:ext cx="2304215" cy="362333"/>
          </a:xfrm>
          <a:prstGeom prst="rect">
            <a:avLst/>
          </a:prstGeom>
          <a:noFill/>
        </p:spPr>
        <p:txBody>
          <a:bodyPr wrap="square" lIns="91431" tIns="45715" rIns="91431" bIns="45715" rtlCol="0">
            <a:spAutoFit/>
          </a:bodyPr>
          <a:lstStyle/>
          <a:p>
            <a:pPr algn="r">
              <a:lnSpc>
                <a:spcPct val="120000"/>
              </a:lnSpc>
            </a:pPr>
            <a:r>
              <a:rPr lang="zh-CN" altLang="en-US" sz="1600" b="1" dirty="0">
                <a:solidFill>
                  <a:srgbClr val="C00000"/>
                </a:solidFill>
                <a:cs typeface="+mn-ea"/>
                <a:sym typeface="+mn-lt"/>
              </a:rPr>
              <a:t>（一） 建筑施工图</a:t>
            </a:r>
          </a:p>
        </p:txBody>
      </p:sp>
      <p:sp>
        <p:nvSpPr>
          <p:cNvPr id="53" name="TextBox 41"/>
          <p:cNvSpPr txBox="1"/>
          <p:nvPr/>
        </p:nvSpPr>
        <p:spPr>
          <a:xfrm>
            <a:off x="7837170" y="2018665"/>
            <a:ext cx="3133725" cy="119001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cs typeface="+mn-ea"/>
                <a:sym typeface="+mn-lt"/>
              </a:rPr>
              <a:t>结构施工图主要表示房屋的承重构件的布置，构件的形状、大小、材料、构造等</a:t>
            </a:r>
            <a:r>
              <a:rPr lang="zh-CN" altLang="en-US" sz="1200" dirty="0" smtClean="0">
                <a:cs typeface="+mn-ea"/>
                <a:sym typeface="+mn-lt"/>
              </a:rPr>
              <a:t>。其</a:t>
            </a:r>
            <a:r>
              <a:rPr lang="zh-CN" altLang="en-US" sz="1200" dirty="0">
                <a:cs typeface="+mn-ea"/>
                <a:sym typeface="+mn-lt"/>
              </a:rPr>
              <a:t>形式有基础平面图、基础详图、结构平面图、构件详图等，此部分将在装配式</a:t>
            </a:r>
            <a:r>
              <a:rPr lang="zh-CN" altLang="en-US" sz="1200" dirty="0" smtClean="0">
                <a:cs typeface="+mn-ea"/>
                <a:sym typeface="+mn-lt"/>
              </a:rPr>
              <a:t>建筑识</a:t>
            </a:r>
            <a:r>
              <a:rPr lang="zh-CN" altLang="en-US" sz="1200" dirty="0">
                <a:cs typeface="+mn-ea"/>
                <a:sym typeface="+mn-lt"/>
              </a:rPr>
              <a:t>图与构造中作详细讲述。</a:t>
            </a:r>
            <a:endParaRPr lang="zh-CN" altLang="en-US" sz="1200" dirty="0">
              <a:solidFill>
                <a:schemeClr val="tx1"/>
              </a:solidFill>
              <a:uFillTx/>
              <a:cs typeface="+mn-ea"/>
              <a:sym typeface="+mn-lt"/>
            </a:endParaRPr>
          </a:p>
        </p:txBody>
      </p:sp>
      <p:sp>
        <p:nvSpPr>
          <p:cNvPr id="54" name="TextBox 170"/>
          <p:cNvSpPr txBox="1"/>
          <p:nvPr/>
        </p:nvSpPr>
        <p:spPr>
          <a:xfrm>
            <a:off x="7836855" y="1637856"/>
            <a:ext cx="2304215" cy="387788"/>
          </a:xfrm>
          <a:prstGeom prst="rect">
            <a:avLst/>
          </a:prstGeom>
          <a:noFill/>
        </p:spPr>
        <p:txBody>
          <a:bodyPr wrap="square" lIns="91431" tIns="45715" rIns="91431" bIns="45715" rtlCol="0">
            <a:spAutoFit/>
          </a:bodyPr>
          <a:lstStyle/>
          <a:p>
            <a:pPr>
              <a:lnSpc>
                <a:spcPct val="120000"/>
              </a:lnSpc>
            </a:pPr>
            <a:r>
              <a:rPr lang="zh-CN" altLang="en-US" sz="1600" b="1" dirty="0" smtClean="0">
                <a:solidFill>
                  <a:srgbClr val="92D050"/>
                </a:solidFill>
                <a:cs typeface="+mn-ea"/>
                <a:sym typeface="+mn-lt"/>
              </a:rPr>
              <a:t>（二）</a:t>
            </a:r>
            <a:r>
              <a:rPr lang="zh-CN" altLang="en-US" sz="1600" b="1" dirty="0">
                <a:solidFill>
                  <a:srgbClr val="92D050"/>
                </a:solidFill>
                <a:cs typeface="+mn-ea"/>
                <a:sym typeface="+mn-lt"/>
              </a:rPr>
              <a:t>结构施工图</a:t>
            </a:r>
          </a:p>
        </p:txBody>
      </p:sp>
      <p:sp>
        <p:nvSpPr>
          <p:cNvPr id="2" name="文本框 1"/>
          <p:cNvSpPr txBox="1"/>
          <p:nvPr/>
        </p:nvSpPr>
        <p:spPr>
          <a:xfrm>
            <a:off x="1112060" y="388938"/>
            <a:ext cx="4069540" cy="521970"/>
          </a:xfrm>
          <a:prstGeom prst="rect">
            <a:avLst/>
          </a:prstGeom>
          <a:noFill/>
        </p:spPr>
        <p:txBody>
          <a:bodyPr wrap="square">
            <a:spAutoFit/>
          </a:bodyPr>
          <a:lstStyle/>
          <a:p>
            <a:pPr>
              <a:defRPr/>
            </a:pP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一、建筑工程</a:t>
            </a: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施工图</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anim calcmode="lin" valueType="num">
                                      <p:cBhvr>
                                        <p:cTn id="44" dur="500" fill="hold"/>
                                        <p:tgtEl>
                                          <p:spTgt spid="54"/>
                                        </p:tgtEl>
                                        <p:attrNameLst>
                                          <p:attrName>ppt_x</p:attrName>
                                        </p:attrNameLst>
                                      </p:cBhvr>
                                      <p:tavLst>
                                        <p:tav tm="0">
                                          <p:val>
                                            <p:strVal val="#ppt_x"/>
                                          </p:val>
                                        </p:tav>
                                        <p:tav tm="100000">
                                          <p:val>
                                            <p:strVal val="#ppt_x"/>
                                          </p:val>
                                        </p:tav>
                                      </p:tavLst>
                                    </p:anim>
                                    <p:anim calcmode="lin" valueType="num">
                                      <p:cBhvr>
                                        <p:cTn id="45" dur="500" fill="hold"/>
                                        <p:tgtEl>
                                          <p:spTgt spid="5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anim calcmode="lin" valueType="num">
                                      <p:cBhvr>
                                        <p:cTn id="49" dur="500" fill="hold"/>
                                        <p:tgtEl>
                                          <p:spTgt spid="53"/>
                                        </p:tgtEl>
                                        <p:attrNameLst>
                                          <p:attrName>ppt_x</p:attrName>
                                        </p:attrNameLst>
                                      </p:cBhvr>
                                      <p:tavLst>
                                        <p:tav tm="0">
                                          <p:val>
                                            <p:strVal val="#ppt_x"/>
                                          </p:val>
                                        </p:tav>
                                        <p:tav tm="100000">
                                          <p:val>
                                            <p:strVal val="#ppt_x"/>
                                          </p:val>
                                        </p:tav>
                                      </p:tavLst>
                                    </p:anim>
                                    <p:anim calcmode="lin" valueType="num">
                                      <p:cBhvr>
                                        <p:cTn id="50" dur="500" fill="hold"/>
                                        <p:tgtEl>
                                          <p:spTgt spid="5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ppt_x</p:attrName>
                                        </p:attrNameLst>
                                      </p:cBhvr>
                                      <p:tavLst>
                                        <p:tav tm="0">
                                          <p:val>
                                            <p:strVal val="#ppt_x"/>
                                          </p:val>
                                        </p:tav>
                                        <p:tav tm="100000">
                                          <p:val>
                                            <p:strVal val="#ppt_x"/>
                                          </p:val>
                                        </p:tav>
                                      </p:tavLst>
                                    </p:anim>
                                    <p:anim calcmode="lin" valueType="num">
                                      <p:cBhvr>
                                        <p:cTn id="56" dur="5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anim calcmode="lin" valueType="num">
                                      <p:cBhvr>
                                        <p:cTn id="60" dur="500" fill="hold"/>
                                        <p:tgtEl>
                                          <p:spTgt spid="47"/>
                                        </p:tgtEl>
                                        <p:attrNameLst>
                                          <p:attrName>ppt_x</p:attrName>
                                        </p:attrNameLst>
                                      </p:cBhvr>
                                      <p:tavLst>
                                        <p:tav tm="0">
                                          <p:val>
                                            <p:strVal val="#ppt_x"/>
                                          </p:val>
                                        </p:tav>
                                        <p:tav tm="100000">
                                          <p:val>
                                            <p:strVal val="#ppt_x"/>
                                          </p:val>
                                        </p:tav>
                                      </p:tavLst>
                                    </p:anim>
                                    <p:anim calcmode="lin" valueType="num">
                                      <p:cBhvr>
                                        <p:cTn id="61" dur="500" fill="hold"/>
                                        <p:tgtEl>
                                          <p:spTgt spid="47"/>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anim calcmode="lin" valueType="num">
                                      <p:cBhvr>
                                        <p:cTn id="66" dur="500" fill="hold"/>
                                        <p:tgtEl>
                                          <p:spTgt spid="46"/>
                                        </p:tgtEl>
                                        <p:attrNameLst>
                                          <p:attrName>ppt_x</p:attrName>
                                        </p:attrNameLst>
                                      </p:cBhvr>
                                      <p:tavLst>
                                        <p:tav tm="0">
                                          <p:val>
                                            <p:strVal val="#ppt_x"/>
                                          </p:val>
                                        </p:tav>
                                        <p:tav tm="100000">
                                          <p:val>
                                            <p:strVal val="#ppt_x"/>
                                          </p:val>
                                        </p:tav>
                                      </p:tavLst>
                                    </p:anim>
                                    <p:anim calcmode="lin" valueType="num">
                                      <p:cBhvr>
                                        <p:cTn id="67" dur="500" fill="hold"/>
                                        <p:tgtEl>
                                          <p:spTgt spid="4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anim calcmode="lin" valueType="num">
                                      <p:cBhvr>
                                        <p:cTn id="71" dur="500" fill="hold"/>
                                        <p:tgtEl>
                                          <p:spTgt spid="45"/>
                                        </p:tgtEl>
                                        <p:attrNameLst>
                                          <p:attrName>ppt_x</p:attrName>
                                        </p:attrNameLst>
                                      </p:cBhvr>
                                      <p:tavLst>
                                        <p:tav tm="0">
                                          <p:val>
                                            <p:strVal val="#ppt_x"/>
                                          </p:val>
                                        </p:tav>
                                        <p:tav tm="100000">
                                          <p:val>
                                            <p:strVal val="#ppt_x"/>
                                          </p:val>
                                        </p:tav>
                                      </p:tavLst>
                                    </p:anim>
                                    <p:anim calcmode="lin" valueType="num">
                                      <p:cBhvr>
                                        <p:cTn id="7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custDataLst>
              <p:tags r:id="rId2"/>
            </p:custDataLst>
          </p:nvPr>
        </p:nvSpPr>
        <p:spPr>
          <a:xfrm>
            <a:off x="3261236" y="2257424"/>
            <a:ext cx="5669527" cy="5669527"/>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梯形 31"/>
          <p:cNvSpPr/>
          <p:nvPr>
            <p:custDataLst>
              <p:tags r:id="rId3"/>
            </p:custDataLst>
          </p:nvPr>
        </p:nvSpPr>
        <p:spPr>
          <a:xfrm flipV="1">
            <a:off x="4484393" y="4108346"/>
            <a:ext cx="3223215" cy="1522999"/>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圆角矩形 32"/>
          <p:cNvSpPr/>
          <p:nvPr>
            <p:custDataLst>
              <p:tags r:id="rId4"/>
            </p:custDataLst>
          </p:nvPr>
        </p:nvSpPr>
        <p:spPr>
          <a:xfrm>
            <a:off x="4321998" y="3963468"/>
            <a:ext cx="3548006" cy="305649"/>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圆角矩形 29"/>
          <p:cNvSpPr/>
          <p:nvPr>
            <p:custDataLst>
              <p:tags r:id="rId5"/>
            </p:custDataLst>
          </p:nvPr>
        </p:nvSpPr>
        <p:spPr>
          <a:xfrm rot="5109056">
            <a:off x="5861508" y="3423322"/>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圆角矩形 30"/>
          <p:cNvSpPr/>
          <p:nvPr>
            <p:custDataLst>
              <p:tags r:id="rId6"/>
            </p:custDataLst>
          </p:nvPr>
        </p:nvSpPr>
        <p:spPr>
          <a:xfrm rot="6570399">
            <a:off x="5065466" y="3423323"/>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 name="椭圆 5"/>
          <p:cNvSpPr/>
          <p:nvPr>
            <p:custDataLst>
              <p:tags r:id="rId7"/>
            </p:custDataLst>
          </p:nvPr>
        </p:nvSpPr>
        <p:spPr>
          <a:xfrm>
            <a:off x="3953013" y="2314466"/>
            <a:ext cx="893607" cy="893607"/>
          </a:xfrm>
          <a:prstGeom prst="ellipse">
            <a:avLst/>
          </a:prstGeom>
          <a:solidFill>
            <a:srgbClr val="4B505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 name="椭圆 8"/>
          <p:cNvSpPr/>
          <p:nvPr>
            <p:custDataLst>
              <p:tags r:id="rId8"/>
            </p:custDataLst>
          </p:nvPr>
        </p:nvSpPr>
        <p:spPr>
          <a:xfrm>
            <a:off x="7363026" y="2314466"/>
            <a:ext cx="893607" cy="893607"/>
          </a:xfrm>
          <a:prstGeom prst="ellipse">
            <a:avLst/>
          </a:prstGeom>
          <a:solidFill>
            <a:srgbClr val="F5AA19"/>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文本框 26"/>
          <p:cNvSpPr txBox="1"/>
          <p:nvPr>
            <p:custDataLst>
              <p:tags r:id="rId9"/>
            </p:custDataLst>
          </p:nvPr>
        </p:nvSpPr>
        <p:spPr>
          <a:xfrm>
            <a:off x="8545286" y="2144486"/>
            <a:ext cx="3429544" cy="2093586"/>
          </a:xfrm>
          <a:prstGeom prst="rect">
            <a:avLst/>
          </a:prstGeom>
          <a:noFill/>
        </p:spPr>
        <p:txBody>
          <a:bodyPr wrap="square" lIns="90000" tIns="0" rIns="90000" bIns="46800" anchor="t" anchorCtr="0">
            <a:spAutoFit/>
          </a:bodyPr>
          <a:lstStyle/>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在预制构件模板图的基础上，可以绘制预制构件配筋图，预制构件的配筋既要</a:t>
            </a:r>
            <a:r>
              <a:rPr lang="zh-CN" altLang="en-US" sz="1400" spc="150" dirty="0" smtClean="0">
                <a:latin typeface="微软雅黑" panose="020B0503020204020204" pitchFamily="34" charset="-122"/>
                <a:ea typeface="微软雅黑" panose="020B0503020204020204" pitchFamily="34" charset="-122"/>
              </a:rPr>
              <a:t>满足</a:t>
            </a:r>
            <a:r>
              <a:rPr lang="zh-CN" altLang="en-US" sz="1400" spc="150" dirty="0">
                <a:latin typeface="微软雅黑" panose="020B0503020204020204" pitchFamily="34" charset="-122"/>
                <a:ea typeface="微软雅黑" panose="020B0503020204020204" pitchFamily="34" charset="-122"/>
              </a:rPr>
              <a:t>构件结构整体受力分析中的受力工况，也要保证预制构件在制造过程中的脱模、</a:t>
            </a:r>
            <a:r>
              <a:rPr lang="zh-CN" altLang="en-US" sz="1400" spc="150" dirty="0" smtClean="0">
                <a:latin typeface="微软雅黑" panose="020B0503020204020204" pitchFamily="34" charset="-122"/>
                <a:ea typeface="微软雅黑" panose="020B0503020204020204" pitchFamily="34" charset="-122"/>
              </a:rPr>
              <a:t>吊装</a:t>
            </a:r>
            <a:r>
              <a:rPr lang="zh-CN" altLang="en-US" sz="1400" spc="150" dirty="0">
                <a:latin typeface="微软雅黑" panose="020B0503020204020204" pitchFamily="34" charset="-122"/>
                <a:ea typeface="微软雅黑" panose="020B0503020204020204" pitchFamily="34" charset="-122"/>
              </a:rPr>
              <a:t>、运输、安装、临时支撑等受力的工况。在综合各种工况的前提下，计算出</a:t>
            </a:r>
            <a:r>
              <a:rPr lang="zh-CN" altLang="en-US" sz="1400" spc="150" dirty="0" smtClean="0">
                <a:latin typeface="微软雅黑" panose="020B0503020204020204" pitchFamily="34" charset="-122"/>
                <a:ea typeface="微软雅黑" panose="020B0503020204020204" pitchFamily="34" charset="-122"/>
              </a:rPr>
              <a:t>预制构件</a:t>
            </a:r>
            <a:r>
              <a:rPr lang="zh-CN" altLang="en-US" sz="1400" spc="150" dirty="0">
                <a:latin typeface="微软雅黑" panose="020B0503020204020204" pitchFamily="34" charset="-122"/>
                <a:ea typeface="微软雅黑" panose="020B0503020204020204" pitchFamily="34" charset="-122"/>
              </a:rPr>
              <a:t>的配筋，最后绘制出预制构件配筋图。</a:t>
            </a:r>
          </a:p>
        </p:txBody>
      </p:sp>
      <p:sp>
        <p:nvSpPr>
          <p:cNvPr id="28" name="矩形 27"/>
          <p:cNvSpPr/>
          <p:nvPr>
            <p:custDataLst>
              <p:tags r:id="rId10"/>
            </p:custDataLst>
          </p:nvPr>
        </p:nvSpPr>
        <p:spPr>
          <a:xfrm>
            <a:off x="8256633" y="1499619"/>
            <a:ext cx="3446145" cy="385298"/>
          </a:xfrm>
          <a:prstGeom prst="rect">
            <a:avLst/>
          </a:prstGeom>
        </p:spPr>
        <p:txBody>
          <a:bodyPr wrap="square" lIns="90000" tIns="46800" rIns="90000" bIns="0" anchor="b" anchorCtr="0">
            <a:spAutoFit/>
          </a:bodyPr>
          <a:lstStyle/>
          <a:p>
            <a:pPr lvl="0" defTabSz="913765">
              <a:lnSpc>
                <a:spcPct val="120000"/>
              </a:lnSpc>
              <a:defRPr/>
            </a:pPr>
            <a:r>
              <a:rPr lang="zh-CN" altLang="en-US" sz="2000" b="1" spc="300" dirty="0">
                <a:solidFill>
                  <a:srgbClr val="F5AA19"/>
                </a:solidFill>
                <a:latin typeface="微软雅黑" panose="020B0503020204020204" pitchFamily="34" charset="-122"/>
                <a:ea typeface="微软雅黑" panose="020B0503020204020204" pitchFamily="34" charset="-122"/>
                <a:cs typeface="+mn-ea"/>
              </a:rPr>
              <a:t>（二）预制构件配筋</a:t>
            </a:r>
            <a:r>
              <a:rPr lang="zh-CN" altLang="en-US" sz="2000" b="1" spc="300" dirty="0" smtClean="0">
                <a:solidFill>
                  <a:srgbClr val="F5AA19"/>
                </a:solidFill>
                <a:latin typeface="微软雅黑" panose="020B0503020204020204" pitchFamily="34" charset="-122"/>
                <a:ea typeface="微软雅黑" panose="020B0503020204020204" pitchFamily="34" charset="-122"/>
                <a:cs typeface="+mn-ea"/>
              </a:rPr>
              <a:t>图</a:t>
            </a:r>
            <a:endParaRPr lang="zh-CN" altLang="en-US" sz="2000" b="1" spc="300" dirty="0">
              <a:solidFill>
                <a:srgbClr val="F5AA19"/>
              </a:solidFill>
              <a:latin typeface="微软雅黑" panose="020B0503020204020204" pitchFamily="34" charset="-122"/>
              <a:ea typeface="微软雅黑" panose="020B0503020204020204" pitchFamily="34" charset="-122"/>
              <a:cs typeface="+mn-ea"/>
            </a:endParaRPr>
          </a:p>
        </p:txBody>
      </p:sp>
      <p:sp>
        <p:nvSpPr>
          <p:cNvPr id="23" name="文本框 22"/>
          <p:cNvSpPr txBox="1"/>
          <p:nvPr>
            <p:custDataLst>
              <p:tags r:id="rId11"/>
            </p:custDataLst>
          </p:nvPr>
        </p:nvSpPr>
        <p:spPr>
          <a:xfrm>
            <a:off x="302260" y="2650490"/>
            <a:ext cx="2959100" cy="3386248"/>
          </a:xfrm>
          <a:prstGeom prst="rect">
            <a:avLst/>
          </a:prstGeom>
          <a:noFill/>
        </p:spPr>
        <p:txBody>
          <a:bodyPr wrap="square" lIns="90000" tIns="0" rIns="90000" bIns="46800" anchor="t" anchorCtr="0">
            <a:spAutoFit/>
          </a:bodyPr>
          <a:lstStyle/>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预制构件模板图是控制预制构件外轮廓形状尺寸和预制构件各组成部分形状</a:t>
            </a:r>
            <a:r>
              <a:rPr lang="zh-CN" altLang="en-US" sz="1400" spc="150" dirty="0" smtClean="0">
                <a:latin typeface="微软雅黑" panose="020B0503020204020204" pitchFamily="34" charset="-122"/>
                <a:ea typeface="微软雅黑" panose="020B0503020204020204" pitchFamily="34" charset="-122"/>
              </a:rPr>
              <a:t>尺寸的</a:t>
            </a:r>
            <a:r>
              <a:rPr lang="zh-CN" altLang="en-US" sz="1400" spc="150" dirty="0">
                <a:latin typeface="微软雅黑" panose="020B0503020204020204" pitchFamily="34" charset="-122"/>
                <a:ea typeface="微软雅黑" panose="020B0503020204020204" pitchFamily="34" charset="-122"/>
              </a:rPr>
              <a:t>图纸，由构件立面图、俯视图、侧视图、仰视图、剖面图等组成。通过预制构件</a:t>
            </a:r>
            <a:r>
              <a:rPr lang="zh-CN" altLang="en-US" sz="1400" spc="150" dirty="0" smtClean="0">
                <a:latin typeface="微软雅黑" panose="020B0503020204020204" pitchFamily="34" charset="-122"/>
                <a:ea typeface="微软雅黑" panose="020B0503020204020204" pitchFamily="34" charset="-122"/>
              </a:rPr>
              <a:t>模板</a:t>
            </a:r>
            <a:r>
              <a:rPr lang="zh-CN" altLang="en-US" sz="1400" spc="150" dirty="0">
                <a:latin typeface="微软雅黑" panose="020B0503020204020204" pitchFamily="34" charset="-122"/>
                <a:ea typeface="微软雅黑" panose="020B0503020204020204" pitchFamily="34" charset="-122"/>
              </a:rPr>
              <a:t>图，可以将预制构件内、外叶板，保温板的三维外轮廓尺寸以及洞口尺寸、内叶</a:t>
            </a:r>
            <a:r>
              <a:rPr lang="zh-CN" altLang="en-US" sz="1400" spc="150" dirty="0" smtClean="0">
                <a:latin typeface="微软雅黑" panose="020B0503020204020204" pitchFamily="34" charset="-122"/>
                <a:ea typeface="微软雅黑" panose="020B0503020204020204" pitchFamily="34" charset="-122"/>
              </a:rPr>
              <a:t>板的</a:t>
            </a:r>
            <a:r>
              <a:rPr lang="zh-CN" altLang="en-US" sz="1400" spc="150" dirty="0">
                <a:latin typeface="微软雅黑" panose="020B0503020204020204" pitchFamily="34" charset="-122"/>
                <a:ea typeface="微软雅黑" panose="020B0503020204020204" pitchFamily="34" charset="-122"/>
              </a:rPr>
              <a:t>三维外轮廓尺寸以及洞口尺寸等表达清楚，作为绘制预制构件配筋图，预制构件</a:t>
            </a:r>
            <a:r>
              <a:rPr lang="zh-CN" altLang="en-US" sz="1400" spc="150" dirty="0" smtClean="0">
                <a:latin typeface="微软雅黑" panose="020B0503020204020204" pitchFamily="34" charset="-122"/>
                <a:ea typeface="微软雅黑" panose="020B0503020204020204" pitchFamily="34" charset="-122"/>
              </a:rPr>
              <a:t>预留</a:t>
            </a:r>
            <a:r>
              <a:rPr lang="zh-CN" altLang="en-US" sz="1400" spc="150" dirty="0">
                <a:latin typeface="微软雅黑" panose="020B0503020204020204" pitchFamily="34" charset="-122"/>
                <a:ea typeface="微软雅黑" panose="020B0503020204020204" pitchFamily="34" charset="-122"/>
              </a:rPr>
              <a:t>、预埋件图的依据，也可以为绘制预制构件模具加工图提供依据。</a:t>
            </a:r>
          </a:p>
        </p:txBody>
      </p:sp>
      <p:sp>
        <p:nvSpPr>
          <p:cNvPr id="24" name="矩形 23"/>
          <p:cNvSpPr/>
          <p:nvPr>
            <p:custDataLst>
              <p:tags r:id="rId12"/>
            </p:custDataLst>
          </p:nvPr>
        </p:nvSpPr>
        <p:spPr>
          <a:xfrm>
            <a:off x="378460" y="1633840"/>
            <a:ext cx="3496310" cy="416589"/>
          </a:xfrm>
          <a:prstGeom prst="rect">
            <a:avLst/>
          </a:prstGeom>
        </p:spPr>
        <p:txBody>
          <a:bodyPr wrap="square" lIns="90000" tIns="46800" rIns="90000" bIns="0" anchor="b" anchorCtr="0">
            <a:spAutoFit/>
          </a:bodyPr>
          <a:lstStyle/>
          <a:p>
            <a:pPr lvl="0" algn="r" defTabSz="913765">
              <a:lnSpc>
                <a:spcPct val="120000"/>
              </a:lnSpc>
              <a:defRPr/>
            </a:pPr>
            <a:r>
              <a:rPr lang="zh-CN" altLang="en-US" sz="2000" b="1" spc="300" dirty="0">
                <a:solidFill>
                  <a:srgbClr val="4B5050"/>
                </a:solidFill>
                <a:latin typeface="微软雅黑" panose="020B0503020204020204" pitchFamily="34" charset="-122"/>
                <a:ea typeface="微软雅黑" panose="020B0503020204020204" pitchFamily="34" charset="-122"/>
                <a:cs typeface="+mn-ea"/>
              </a:rPr>
              <a:t>（一） 预制构件模板</a:t>
            </a:r>
            <a:r>
              <a:rPr lang="zh-CN" altLang="en-US" sz="2000" b="1" spc="300" dirty="0" smtClean="0">
                <a:solidFill>
                  <a:srgbClr val="4B5050"/>
                </a:solidFill>
                <a:latin typeface="微软雅黑" panose="020B0503020204020204" pitchFamily="34" charset="-122"/>
                <a:ea typeface="微软雅黑" panose="020B0503020204020204" pitchFamily="34" charset="-122"/>
                <a:cs typeface="+mn-ea"/>
              </a:rPr>
              <a:t>图</a:t>
            </a:r>
            <a:endParaRPr lang="zh-CN" altLang="en-US" sz="2000" b="1" spc="300" dirty="0">
              <a:solidFill>
                <a:srgbClr val="4B5050"/>
              </a:solidFill>
              <a:latin typeface="微软雅黑" panose="020B0503020204020204" pitchFamily="34" charset="-122"/>
              <a:ea typeface="微软雅黑" panose="020B0503020204020204" pitchFamily="34" charset="-122"/>
              <a:cs typeface="+mn-ea"/>
            </a:endParaRPr>
          </a:p>
        </p:txBody>
      </p:sp>
      <p:sp>
        <p:nvSpPr>
          <p:cNvPr id="17" name="任意多边形 16"/>
          <p:cNvSpPr/>
          <p:nvPr>
            <p:custDataLst>
              <p:tags r:id="rId13"/>
            </p:custDataLst>
          </p:nvPr>
        </p:nvSpPr>
        <p:spPr bwMode="auto">
          <a:xfrm>
            <a:off x="4201120" y="2582028"/>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8" name="任意多边形 17"/>
          <p:cNvSpPr/>
          <p:nvPr>
            <p:custDataLst>
              <p:tags r:id="rId14"/>
            </p:custDataLst>
          </p:nvPr>
        </p:nvSpPr>
        <p:spPr bwMode="auto">
          <a:xfrm>
            <a:off x="7583784" y="2518380"/>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1112060" y="388938"/>
            <a:ext cx="4069540"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二、预制构件加工图</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custDataLst>
              <p:tags r:id="rId2"/>
            </p:custDataLst>
          </p:nvPr>
        </p:nvSpPr>
        <p:spPr>
          <a:xfrm>
            <a:off x="3261236" y="2257424"/>
            <a:ext cx="5669527" cy="5669527"/>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梯形 31"/>
          <p:cNvSpPr/>
          <p:nvPr>
            <p:custDataLst>
              <p:tags r:id="rId3"/>
            </p:custDataLst>
          </p:nvPr>
        </p:nvSpPr>
        <p:spPr>
          <a:xfrm flipV="1">
            <a:off x="4484393" y="4108346"/>
            <a:ext cx="3223215" cy="1522999"/>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圆角矩形 32"/>
          <p:cNvSpPr/>
          <p:nvPr>
            <p:custDataLst>
              <p:tags r:id="rId4"/>
            </p:custDataLst>
          </p:nvPr>
        </p:nvSpPr>
        <p:spPr>
          <a:xfrm>
            <a:off x="4321998" y="3963468"/>
            <a:ext cx="3548006" cy="305649"/>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圆角矩形 29"/>
          <p:cNvSpPr/>
          <p:nvPr>
            <p:custDataLst>
              <p:tags r:id="rId5"/>
            </p:custDataLst>
          </p:nvPr>
        </p:nvSpPr>
        <p:spPr>
          <a:xfrm rot="5109056">
            <a:off x="5861508" y="3423322"/>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圆角矩形 30"/>
          <p:cNvSpPr/>
          <p:nvPr>
            <p:custDataLst>
              <p:tags r:id="rId6"/>
            </p:custDataLst>
          </p:nvPr>
        </p:nvSpPr>
        <p:spPr>
          <a:xfrm rot="6570399">
            <a:off x="5065466" y="3423323"/>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 name="椭圆 5"/>
          <p:cNvSpPr/>
          <p:nvPr>
            <p:custDataLst>
              <p:tags r:id="rId7"/>
            </p:custDataLst>
          </p:nvPr>
        </p:nvSpPr>
        <p:spPr>
          <a:xfrm>
            <a:off x="3953013" y="2314466"/>
            <a:ext cx="893607" cy="893607"/>
          </a:xfrm>
          <a:prstGeom prst="ellipse">
            <a:avLst/>
          </a:prstGeom>
          <a:solidFill>
            <a:srgbClr val="4B505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 name="椭圆 8"/>
          <p:cNvSpPr/>
          <p:nvPr>
            <p:custDataLst>
              <p:tags r:id="rId8"/>
            </p:custDataLst>
          </p:nvPr>
        </p:nvSpPr>
        <p:spPr>
          <a:xfrm>
            <a:off x="7363026" y="2314466"/>
            <a:ext cx="893607" cy="893607"/>
          </a:xfrm>
          <a:prstGeom prst="ellipse">
            <a:avLst/>
          </a:prstGeom>
          <a:solidFill>
            <a:srgbClr val="F5AA19"/>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文本框 26"/>
          <p:cNvSpPr txBox="1"/>
          <p:nvPr>
            <p:custDataLst>
              <p:tags r:id="rId9"/>
            </p:custDataLst>
          </p:nvPr>
        </p:nvSpPr>
        <p:spPr>
          <a:xfrm>
            <a:off x="8594091" y="2065229"/>
            <a:ext cx="3369310" cy="3925242"/>
          </a:xfrm>
          <a:prstGeom prst="rect">
            <a:avLst/>
          </a:prstGeom>
          <a:noFill/>
        </p:spPr>
        <p:txBody>
          <a:bodyPr wrap="square" lIns="90000" tIns="0" rIns="90000" bIns="46800" anchor="t" anchorCtr="0">
            <a:spAutoFit/>
          </a:bodyPr>
          <a:lstStyle/>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装配式结构设计是生产前重要的准备工作之一，由于工作量大、图纸多、牵涉</a:t>
            </a:r>
            <a:r>
              <a:rPr lang="zh-CN" altLang="en-US" sz="1400" spc="150" dirty="0" smtClean="0">
                <a:latin typeface="微软雅黑" panose="020B0503020204020204" pitchFamily="34" charset="-122"/>
                <a:ea typeface="微软雅黑" panose="020B0503020204020204" pitchFamily="34" charset="-122"/>
              </a:rPr>
              <a:t>专业</a:t>
            </a:r>
            <a:r>
              <a:rPr lang="zh-CN" altLang="en-US" sz="1400" spc="150" dirty="0">
                <a:latin typeface="微软雅黑" panose="020B0503020204020204" pitchFamily="34" charset="-122"/>
                <a:ea typeface="微软雅黑" panose="020B0503020204020204" pitchFamily="34" charset="-122"/>
              </a:rPr>
              <a:t>多，一般由建筑设计单位或专业的第三方单位进行预制构件深化设计，按照</a:t>
            </a:r>
            <a:r>
              <a:rPr lang="zh-CN" altLang="en-US" sz="1400" spc="150" dirty="0" smtClean="0">
                <a:latin typeface="微软雅黑" panose="020B0503020204020204" pitchFamily="34" charset="-122"/>
                <a:ea typeface="微软雅黑" panose="020B0503020204020204" pitchFamily="34" charset="-122"/>
              </a:rPr>
              <a:t>建筑结构</a:t>
            </a:r>
            <a:r>
              <a:rPr lang="zh-CN" altLang="en-US" sz="1400" spc="150" dirty="0">
                <a:latin typeface="微软雅黑" panose="020B0503020204020204" pitchFamily="34" charset="-122"/>
                <a:ea typeface="微软雅黑" panose="020B0503020204020204" pitchFamily="34" charset="-122"/>
              </a:rPr>
              <a:t>特点和预制构件生产工艺的要求，将建筑物拆分为独立的构件单元，在综合考虑</a:t>
            </a:r>
            <a:r>
              <a:rPr lang="zh-CN" altLang="en-US" sz="1400" spc="150" dirty="0" smtClean="0">
                <a:latin typeface="微软雅黑" panose="020B0503020204020204" pitchFamily="34" charset="-122"/>
                <a:ea typeface="微软雅黑" panose="020B0503020204020204" pitchFamily="34" charset="-122"/>
              </a:rPr>
              <a:t>模具</a:t>
            </a:r>
            <a:r>
              <a:rPr lang="zh-CN" altLang="en-US" sz="1400" spc="150" dirty="0">
                <a:latin typeface="微软雅黑" panose="020B0503020204020204" pitchFamily="34" charset="-122"/>
                <a:ea typeface="微软雅黑" panose="020B0503020204020204" pitchFamily="34" charset="-122"/>
              </a:rPr>
              <a:t>加工方便、预制构件生产效率、现场施工吊运能力限制等因素的前提下，重点</a:t>
            </a:r>
            <a:r>
              <a:rPr lang="zh-CN" altLang="en-US" sz="1400" spc="150" dirty="0" smtClean="0">
                <a:latin typeface="微软雅黑" panose="020B0503020204020204" pitchFamily="34" charset="-122"/>
                <a:ea typeface="微软雅黑" panose="020B0503020204020204" pitchFamily="34" charset="-122"/>
              </a:rPr>
              <a:t>深化设计</a:t>
            </a:r>
            <a:r>
              <a:rPr lang="zh-CN" altLang="en-US" sz="1400" spc="150" dirty="0">
                <a:latin typeface="微软雅黑" panose="020B0503020204020204" pitchFamily="34" charset="-122"/>
                <a:ea typeface="微软雅黑" panose="020B0503020204020204" pitchFamily="34" charset="-122"/>
              </a:rPr>
              <a:t>构件连接构造、水电管线预埋、门窗及其他预埋件的预埋、吊装及施工必需的</a:t>
            </a:r>
            <a:r>
              <a:rPr lang="zh-CN" altLang="en-US" sz="1400" spc="150" dirty="0" smtClean="0">
                <a:latin typeface="微软雅黑" panose="020B0503020204020204" pitchFamily="34" charset="-122"/>
                <a:ea typeface="微软雅黑" panose="020B0503020204020204" pitchFamily="34" charset="-122"/>
              </a:rPr>
              <a:t>预埋件</a:t>
            </a:r>
            <a:r>
              <a:rPr lang="zh-CN" altLang="en-US" sz="1400" spc="150" dirty="0">
                <a:latin typeface="微软雅黑" panose="020B0503020204020204" pitchFamily="34" charset="-122"/>
                <a:ea typeface="微软雅黑" panose="020B0503020204020204" pitchFamily="34" charset="-122"/>
              </a:rPr>
              <a:t>、预留孔洞等。一般每个预制构件都要通过绘制构件模板图、配筋图、预留</a:t>
            </a:r>
            <a:r>
              <a:rPr lang="zh-CN" altLang="en-US" sz="1400" spc="150" dirty="0" smtClean="0">
                <a:latin typeface="微软雅黑" panose="020B0503020204020204" pitchFamily="34" charset="-122"/>
                <a:ea typeface="微软雅黑" panose="020B0503020204020204" pitchFamily="34" charset="-122"/>
              </a:rPr>
              <a:t>预埋件</a:t>
            </a:r>
            <a:r>
              <a:rPr lang="zh-CN" altLang="en-US" sz="1400" spc="150" dirty="0">
                <a:latin typeface="微软雅黑" panose="020B0503020204020204" pitchFamily="34" charset="-122"/>
                <a:ea typeface="微软雅黑" panose="020B0503020204020204" pitchFamily="34" charset="-122"/>
              </a:rPr>
              <a:t>图得到体现，特殊情况时还需制作三维视图。</a:t>
            </a:r>
          </a:p>
        </p:txBody>
      </p:sp>
      <p:sp>
        <p:nvSpPr>
          <p:cNvPr id="28" name="矩形 27"/>
          <p:cNvSpPr/>
          <p:nvPr>
            <p:custDataLst>
              <p:tags r:id="rId10"/>
            </p:custDataLst>
          </p:nvPr>
        </p:nvSpPr>
        <p:spPr>
          <a:xfrm>
            <a:off x="8256633" y="1130287"/>
            <a:ext cx="3446145" cy="754630"/>
          </a:xfrm>
          <a:prstGeom prst="rect">
            <a:avLst/>
          </a:prstGeom>
        </p:spPr>
        <p:txBody>
          <a:bodyPr wrap="square" lIns="90000" tIns="46800" rIns="90000" bIns="0" anchor="b" anchorCtr="0">
            <a:spAutoFit/>
          </a:bodyPr>
          <a:lstStyle/>
          <a:p>
            <a:pPr lvl="0" defTabSz="913765">
              <a:lnSpc>
                <a:spcPct val="120000"/>
              </a:lnSpc>
              <a:defRPr/>
            </a:pPr>
            <a:r>
              <a:rPr lang="zh-CN" altLang="en-US" sz="2000" b="1" spc="300" dirty="0">
                <a:solidFill>
                  <a:srgbClr val="F5AA19"/>
                </a:solidFill>
                <a:latin typeface="微软雅黑" panose="020B0503020204020204" pitchFamily="34" charset="-122"/>
                <a:ea typeface="微软雅黑" panose="020B0503020204020204" pitchFamily="34" charset="-122"/>
                <a:cs typeface="+mn-ea"/>
              </a:rPr>
              <a:t>（四）预制构件加工深化设计图</a:t>
            </a:r>
          </a:p>
        </p:txBody>
      </p:sp>
      <p:sp>
        <p:nvSpPr>
          <p:cNvPr id="23" name="文本框 22"/>
          <p:cNvSpPr txBox="1"/>
          <p:nvPr>
            <p:custDataLst>
              <p:tags r:id="rId11"/>
            </p:custDataLst>
          </p:nvPr>
        </p:nvSpPr>
        <p:spPr>
          <a:xfrm>
            <a:off x="302260" y="2650490"/>
            <a:ext cx="2959100" cy="2093586"/>
          </a:xfrm>
          <a:prstGeom prst="rect">
            <a:avLst/>
          </a:prstGeom>
          <a:noFill/>
        </p:spPr>
        <p:txBody>
          <a:bodyPr wrap="square" lIns="90000" tIns="0" rIns="90000" bIns="46800" anchor="t" anchorCtr="0">
            <a:spAutoFit/>
          </a:bodyPr>
          <a:lstStyle/>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预制构件在制造前必须按照施工图设计图纸要求进行水电、门窗的预留、预埋，</a:t>
            </a:r>
            <a:r>
              <a:rPr lang="zh-CN" altLang="en-US" sz="1400" spc="150" dirty="0" smtClean="0">
                <a:latin typeface="微软雅黑" panose="020B0503020204020204" pitchFamily="34" charset="-122"/>
                <a:ea typeface="微软雅黑" panose="020B0503020204020204" pitchFamily="34" charset="-122"/>
              </a:rPr>
              <a:t>同时</a:t>
            </a:r>
            <a:r>
              <a:rPr lang="zh-CN" altLang="en-US" sz="1400" spc="150" dirty="0">
                <a:latin typeface="微软雅黑" panose="020B0503020204020204" pitchFamily="34" charset="-122"/>
                <a:ea typeface="微软雅黑" panose="020B0503020204020204" pitchFamily="34" charset="-122"/>
              </a:rPr>
              <a:t>还必须考虑构件脱模、吊装、运输、安装和临时支撑等情况预留预埋件。有时为</a:t>
            </a:r>
            <a:r>
              <a:rPr lang="zh-CN" altLang="en-US" sz="1400" spc="150" dirty="0" smtClean="0">
                <a:latin typeface="微软雅黑" panose="020B0503020204020204" pitchFamily="34" charset="-122"/>
                <a:ea typeface="微软雅黑" panose="020B0503020204020204" pitchFamily="34" charset="-122"/>
              </a:rPr>
              <a:t>使用方便</a:t>
            </a:r>
            <a:r>
              <a:rPr lang="zh-CN" altLang="en-US" sz="1400" spc="150" dirty="0">
                <a:latin typeface="微软雅黑" panose="020B0503020204020204" pitchFamily="34" charset="-122"/>
                <a:ea typeface="微软雅黑" panose="020B0503020204020204" pitchFamily="34" charset="-122"/>
              </a:rPr>
              <a:t>，也可以将预制构件模板图、配筋图、预留预埋件图综合绘制在同一张图纸上。</a:t>
            </a:r>
          </a:p>
        </p:txBody>
      </p:sp>
      <p:sp>
        <p:nvSpPr>
          <p:cNvPr id="24" name="矩形 23"/>
          <p:cNvSpPr/>
          <p:nvPr>
            <p:custDataLst>
              <p:tags r:id="rId12"/>
            </p:custDataLst>
          </p:nvPr>
        </p:nvSpPr>
        <p:spPr>
          <a:xfrm>
            <a:off x="378460" y="1633840"/>
            <a:ext cx="3496310" cy="416589"/>
          </a:xfrm>
          <a:prstGeom prst="rect">
            <a:avLst/>
          </a:prstGeom>
        </p:spPr>
        <p:txBody>
          <a:bodyPr wrap="square" lIns="90000" tIns="46800" rIns="90000" bIns="0" anchor="b" anchorCtr="0">
            <a:spAutoFit/>
          </a:bodyPr>
          <a:lstStyle/>
          <a:p>
            <a:pPr lvl="0" algn="r" defTabSz="913765">
              <a:lnSpc>
                <a:spcPct val="120000"/>
              </a:lnSpc>
              <a:defRPr/>
            </a:pPr>
            <a:r>
              <a:rPr lang="zh-CN" altLang="en-US" sz="2000" b="1" spc="300" dirty="0" smtClean="0">
                <a:solidFill>
                  <a:srgbClr val="4B5050"/>
                </a:solidFill>
                <a:latin typeface="微软雅黑" panose="020B0503020204020204" pitchFamily="34" charset="-122"/>
                <a:ea typeface="微软雅黑" panose="020B0503020204020204" pitchFamily="34" charset="-122"/>
                <a:cs typeface="+mn-ea"/>
              </a:rPr>
              <a:t>（三） </a:t>
            </a:r>
            <a:r>
              <a:rPr lang="zh-CN" altLang="en-US" sz="2000" b="1" spc="300" dirty="0">
                <a:solidFill>
                  <a:srgbClr val="4B5050"/>
                </a:solidFill>
                <a:latin typeface="微软雅黑" panose="020B0503020204020204" pitchFamily="34" charset="-122"/>
                <a:ea typeface="微软雅黑" panose="020B0503020204020204" pitchFamily="34" charset="-122"/>
                <a:cs typeface="+mn-ea"/>
              </a:rPr>
              <a:t>预制构件模板</a:t>
            </a:r>
            <a:r>
              <a:rPr lang="zh-CN" altLang="en-US" sz="2000" b="1" spc="300" dirty="0" smtClean="0">
                <a:solidFill>
                  <a:srgbClr val="4B5050"/>
                </a:solidFill>
                <a:latin typeface="微软雅黑" panose="020B0503020204020204" pitchFamily="34" charset="-122"/>
                <a:ea typeface="微软雅黑" panose="020B0503020204020204" pitchFamily="34" charset="-122"/>
                <a:cs typeface="+mn-ea"/>
              </a:rPr>
              <a:t>图</a:t>
            </a:r>
            <a:endParaRPr lang="zh-CN" altLang="en-US" sz="2000" b="1" spc="300" dirty="0">
              <a:solidFill>
                <a:srgbClr val="4B5050"/>
              </a:solidFill>
              <a:latin typeface="微软雅黑" panose="020B0503020204020204" pitchFamily="34" charset="-122"/>
              <a:ea typeface="微软雅黑" panose="020B0503020204020204" pitchFamily="34" charset="-122"/>
              <a:cs typeface="+mn-ea"/>
            </a:endParaRPr>
          </a:p>
        </p:txBody>
      </p:sp>
      <p:sp>
        <p:nvSpPr>
          <p:cNvPr id="17" name="任意多边形 16"/>
          <p:cNvSpPr/>
          <p:nvPr>
            <p:custDataLst>
              <p:tags r:id="rId13"/>
            </p:custDataLst>
          </p:nvPr>
        </p:nvSpPr>
        <p:spPr bwMode="auto">
          <a:xfrm>
            <a:off x="4201120" y="2582028"/>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8" name="任意多边形 17"/>
          <p:cNvSpPr/>
          <p:nvPr>
            <p:custDataLst>
              <p:tags r:id="rId14"/>
            </p:custDataLst>
          </p:nvPr>
        </p:nvSpPr>
        <p:spPr bwMode="auto">
          <a:xfrm>
            <a:off x="7583784" y="2518380"/>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1112060" y="388938"/>
            <a:ext cx="4069540"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二、预制构件加工图</a:t>
            </a:r>
          </a:p>
        </p:txBody>
      </p:sp>
    </p:spTree>
    <p:custDataLst>
      <p:tags r:id="rId1"/>
    </p:custDataLst>
    <p:extLst>
      <p:ext uri="{BB962C8B-B14F-4D97-AF65-F5344CB8AC3E}">
        <p14:creationId xmlns:p14="http://schemas.microsoft.com/office/powerpoint/2010/main" val="325784637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060" y="388938"/>
            <a:ext cx="5909226"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三、预制构件模具设计图</a:t>
            </a:r>
          </a:p>
        </p:txBody>
      </p:sp>
      <p:sp>
        <p:nvSpPr>
          <p:cNvPr id="3" name="矩形 2"/>
          <p:cNvSpPr/>
          <p:nvPr/>
        </p:nvSpPr>
        <p:spPr>
          <a:xfrm>
            <a:off x="1240971" y="1556657"/>
            <a:ext cx="9448799" cy="1938992"/>
          </a:xfrm>
          <a:prstGeom prst="rect">
            <a:avLst/>
          </a:prstGeom>
        </p:spPr>
        <p:txBody>
          <a:bodyPr wrap="square">
            <a:spAutoFit/>
          </a:bodyPr>
          <a:lstStyle/>
          <a:p>
            <a:r>
              <a:rPr lang="zh-CN" altLang="en-US" sz="2400" dirty="0"/>
              <a:t>预制构件模具设计图由机械设计工程师根据拆解的构件单元设计图进行模具设计</a:t>
            </a:r>
            <a:r>
              <a:rPr lang="zh-CN" altLang="en-US" sz="2400" dirty="0" smtClean="0"/>
              <a:t>，模具</a:t>
            </a:r>
            <a:r>
              <a:rPr lang="zh-CN" altLang="en-US" sz="2400" dirty="0"/>
              <a:t>应具有一定的刚度和精度，既要方便组合以保证生产效率，又要便于构件成型</a:t>
            </a:r>
            <a:r>
              <a:rPr lang="zh-CN" altLang="en-US" sz="2400" dirty="0" smtClean="0"/>
              <a:t>后的</a:t>
            </a:r>
            <a:r>
              <a:rPr lang="zh-CN" altLang="en-US" sz="2400" dirty="0"/>
              <a:t>拆模和构件翻身，图纸一般包括平台制作图、边模制作图、零配件图、模具组合图</a:t>
            </a:r>
            <a:r>
              <a:rPr lang="zh-CN" altLang="en-US" sz="2400" dirty="0" smtClean="0"/>
              <a:t>，复杂</a:t>
            </a:r>
            <a:r>
              <a:rPr lang="zh-CN" altLang="en-US" sz="2400" dirty="0"/>
              <a:t>模具还包括总体或局部的三维图纸。模具多数为组合式台式钢模具。如图</a:t>
            </a:r>
            <a:r>
              <a:rPr lang="en-US" altLang="zh-CN" sz="2400" dirty="0" smtClean="0"/>
              <a:t>2-8-1</a:t>
            </a:r>
            <a:r>
              <a:rPr lang="zh-CN" altLang="en-US" sz="2400" dirty="0" smtClean="0"/>
              <a:t>所</a:t>
            </a:r>
            <a:r>
              <a:rPr lang="zh-CN" altLang="en-US" sz="2400" dirty="0"/>
              <a:t>示。</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060" y="388938"/>
            <a:ext cx="5909226"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三、预制构件模具设计图</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9938" y="1004888"/>
            <a:ext cx="5572125" cy="561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17768798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7" name="图形 3"/>
          <p:cNvPicPr>
            <a:picLocks noChangeAspect="1"/>
          </p:cNvPicPr>
          <p:nvPr>
            <p:custDataLst>
              <p:tags r:id="rId3"/>
            </p:custDataLst>
          </p:nvPr>
        </p:nvPicPr>
        <p:blipFill>
          <a:blip r:embed="rId7"/>
          <a:stretch>
            <a:fillRect/>
          </a:stretch>
        </p:blipFill>
        <p:spPr>
          <a:xfrm rot="10800000">
            <a:off x="10712543" y="762587"/>
            <a:ext cx="869950" cy="746935"/>
          </a:xfrm>
          <a:prstGeom prst="rect">
            <a:avLst/>
          </a:prstGeom>
        </p:spPr>
      </p:pic>
      <p:sp>
        <p:nvSpPr>
          <p:cNvPr id="4" name="文本框 3"/>
          <p:cNvSpPr txBox="1"/>
          <p:nvPr>
            <p:custDataLst>
              <p:tags r:id="rId4"/>
            </p:custDataLst>
          </p:nvPr>
        </p:nvSpPr>
        <p:spPr>
          <a:xfrm>
            <a:off x="217714" y="380517"/>
            <a:ext cx="3309257" cy="1720910"/>
          </a:xfrm>
          <a:prstGeom prst="rect">
            <a:avLst/>
          </a:prstGeom>
          <a:noFill/>
        </p:spPr>
        <p:txBody>
          <a:bodyPr wrap="square" lIns="63500" tIns="25400" rIns="63500" bIns="25400" rtlCol="0" anchor="b" anchorCtr="0">
            <a:normAutofit fontScale="92500" lnSpcReduction="10000"/>
          </a:bodyPr>
          <a:lstStyle/>
          <a:p>
            <a:pPr>
              <a:buSzPct val="100000"/>
            </a:pPr>
            <a:r>
              <a:rPr lang="zh-CN" altLang="en-US" sz="40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四、装配式结构专项说明的识读</a:t>
            </a:r>
          </a:p>
        </p:txBody>
      </p:sp>
      <p:sp>
        <p:nvSpPr>
          <p:cNvPr id="11" name="Title 6"/>
          <p:cNvSpPr txBox="1"/>
          <p:nvPr>
            <p:custDataLst>
              <p:tags r:id="rId5"/>
            </p:custDataLst>
          </p:nvPr>
        </p:nvSpPr>
        <p:spPr>
          <a:xfrm>
            <a:off x="457200" y="2863910"/>
            <a:ext cx="3516086" cy="344980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装配式混凝土结构与传统现浇混凝土结构相比，从设计到施工差异较大，图</a:t>
            </a:r>
            <a:r>
              <a:rPr lang="en-US" altLang="zh-CN"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2-8-2</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为</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现浇混凝土结构建设流程，从工程立项到建筑验收使用，整体流程基本为单线，</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且经过</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各单位多年实践，对于项目组织管理已较为清晰。</a:t>
            </a:r>
          </a:p>
        </p:txBody>
      </p:sp>
      <p:pic>
        <p:nvPicPr>
          <p:cNvPr id="30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0896" y="2014341"/>
            <a:ext cx="7627317" cy="198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7" name="图形 3"/>
          <p:cNvPicPr>
            <a:picLocks noChangeAspect="1"/>
          </p:cNvPicPr>
          <p:nvPr>
            <p:custDataLst>
              <p:tags r:id="rId3"/>
            </p:custDataLst>
          </p:nvPr>
        </p:nvPicPr>
        <p:blipFill>
          <a:blip r:embed="rId6"/>
          <a:stretch>
            <a:fillRect/>
          </a:stretch>
        </p:blipFill>
        <p:spPr>
          <a:xfrm rot="10800000">
            <a:off x="10712543" y="762587"/>
            <a:ext cx="869950" cy="746935"/>
          </a:xfrm>
          <a:prstGeom prst="rect">
            <a:avLst/>
          </a:prstGeom>
        </p:spPr>
      </p:pic>
      <p:sp>
        <p:nvSpPr>
          <p:cNvPr id="11" name="Title 6"/>
          <p:cNvSpPr txBox="1"/>
          <p:nvPr>
            <p:custDataLst>
              <p:tags r:id="rId4"/>
            </p:custDataLst>
          </p:nvPr>
        </p:nvSpPr>
        <p:spPr>
          <a:xfrm>
            <a:off x="261257" y="457200"/>
            <a:ext cx="3712029" cy="585651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图</a:t>
            </a:r>
            <a:r>
              <a:rPr lang="en-US" altLang="zh-CN"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2-8-3 </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为装配式混凝土结构建设流程，与现浇混凝土结构相比，装配式</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混凝土剪力</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墙结构住宅的建设流程更全面、更精细、更综合，增加了技术策划、构件生产</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等过程</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，且在方案设计阶段之前增加了前期技术策划环节，以配合预制构件的生产</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加工需求</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来对预制构件加工图进行设计，对各参与单位的技术水平、生产工艺、生产能力、运输条件、管理水平等提出了更高的要求，需各建设、设计、生产、施工和管理等</a:t>
            </a:r>
            <a:r>
              <a:rPr lang="zh-CN" altLang="en-US" sz="2000" spc="100" dirty="0" smtClean="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单位</a:t>
            </a: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精心配合、协同工作。</a:t>
            </a:r>
          </a:p>
        </p:txBody>
      </p:sp>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9663" y="542925"/>
            <a:ext cx="5553075"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16832" y="4814501"/>
            <a:ext cx="6096000" cy="1477328"/>
          </a:xfrm>
          <a:prstGeom prst="rect">
            <a:avLst/>
          </a:prstGeom>
        </p:spPr>
        <p:txBody>
          <a:bodyPr>
            <a:spAutoFit/>
          </a:bodyPr>
          <a:lstStyle/>
          <a:p>
            <a:r>
              <a:rPr lang="zh-CN" altLang="en-US" dirty="0" smtClean="0"/>
              <a:t>       因此</a:t>
            </a:r>
            <a:r>
              <a:rPr lang="zh-CN" altLang="en-US" dirty="0"/>
              <a:t>，装配式结构需在设计总说明后增加装配式结构专项说明，对装配式结构</a:t>
            </a:r>
            <a:r>
              <a:rPr lang="zh-CN" altLang="en-US" dirty="0" smtClean="0"/>
              <a:t>的生产</a:t>
            </a:r>
            <a:r>
              <a:rPr lang="zh-CN" altLang="en-US" dirty="0"/>
              <a:t>、施工、储存等进行说明，以保证其安全施工。</a:t>
            </a:r>
          </a:p>
          <a:p>
            <a:r>
              <a:rPr lang="zh-CN" altLang="en-US" dirty="0" smtClean="0"/>
              <a:t>       装配式</a:t>
            </a:r>
            <a:r>
              <a:rPr lang="zh-CN" altLang="en-US" dirty="0"/>
              <a:t>结构专项说明主要由总则、预制构件的生产和检验、现场施工、单体</a:t>
            </a:r>
            <a:r>
              <a:rPr lang="zh-CN" altLang="en-US" dirty="0" smtClean="0"/>
              <a:t>预制率</a:t>
            </a:r>
            <a:r>
              <a:rPr lang="zh-CN" altLang="en-US" dirty="0"/>
              <a:t>、验收内容组成。</a:t>
            </a:r>
          </a:p>
        </p:txBody>
      </p:sp>
    </p:spTree>
    <p:custDataLst>
      <p:tags r:id="rId1"/>
    </p:custDataLst>
    <p:extLst>
      <p:ext uri="{BB962C8B-B14F-4D97-AF65-F5344CB8AC3E}">
        <p14:creationId xmlns:p14="http://schemas.microsoft.com/office/powerpoint/2010/main" val="22499192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6290310" cy="14001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了解装配式混凝土结构图集。</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掌握常见的预制构件代号及符号。</a:t>
            </a: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掌握预制构件构造做法。</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装配式混凝土结构的识图构造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lang="zh-CN" altLang="en-US" sz="3600" b="1" dirty="0">
                <a:solidFill>
                  <a:srgbClr val="FFC000"/>
                </a:solidFill>
                <a:latin typeface="Arial" panose="020B0604020202020204" pitchFamily="34" charset="0"/>
                <a:sym typeface="+mn-ea"/>
              </a:rPr>
              <a:t>一、装配式混凝土结构图集</a:t>
            </a:r>
            <a:endParaRPr sz="3600" b="1" dirty="0">
              <a:solidFill>
                <a:srgbClr val="FFC000"/>
              </a:solidFill>
              <a:latin typeface="Arial" panose="020B0604020202020204" pitchFamily="34" charset="0"/>
              <a:sym typeface="+mn-ea"/>
            </a:endParaRPr>
          </a:p>
        </p:txBody>
      </p:sp>
      <p:grpSp>
        <p:nvGrpSpPr>
          <p:cNvPr id="9" name="组合 8"/>
          <p:cNvGrpSpPr/>
          <p:nvPr>
            <p:custDataLst>
              <p:tags r:id="rId5"/>
            </p:custDataLst>
          </p:nvPr>
        </p:nvGrpSpPr>
        <p:grpSpPr>
          <a:xfrm>
            <a:off x="1169035" y="1220470"/>
            <a:ext cx="8780508" cy="4984387"/>
            <a:chOff x="7717" y="4423"/>
            <a:chExt cx="3239" cy="8384"/>
          </a:xfrm>
        </p:grpSpPr>
        <p:sp>
          <p:nvSpPr>
            <p:cNvPr id="32" name="矩形 31"/>
            <p:cNvSpPr/>
            <p:nvPr>
              <p:custDataLst>
                <p:tags r:id="rId6"/>
              </p:custDataLst>
            </p:nvPr>
          </p:nvSpPr>
          <p:spPr>
            <a:xfrm>
              <a:off x="7717" y="4423"/>
              <a:ext cx="3239" cy="838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7777" y="5169"/>
              <a:ext cx="2935" cy="6138"/>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由住房和城乡建设部组织中国建筑标准设计研究院等单位编制的装配式混凝土</a:t>
              </a:r>
              <a:r>
                <a:rPr lang="zh-CN" altLang="en-US" sz="1600" b="1" dirty="0" smtClean="0">
                  <a:latin typeface="Arial" panose="020B0604020202020204" pitchFamily="34" charset="0"/>
                  <a:sym typeface="+mn-ea"/>
                </a:rPr>
                <a:t>结构图</a:t>
              </a:r>
              <a:r>
                <a:rPr lang="zh-CN" altLang="en-US" sz="1600" b="1" dirty="0">
                  <a:latin typeface="Arial" panose="020B0604020202020204" pitchFamily="34" charset="0"/>
                  <a:sym typeface="+mn-ea"/>
                </a:rPr>
                <a:t>集，装配式混凝土结构图集包括了装配式国标 </a:t>
              </a:r>
              <a:r>
                <a:rPr lang="en-US" altLang="zh-CN" sz="1600" b="1" dirty="0">
                  <a:latin typeface="Arial" panose="020B0604020202020204" pitchFamily="34" charset="0"/>
                  <a:sym typeface="+mn-ea"/>
                </a:rPr>
                <a:t>15G365-1 </a:t>
              </a:r>
              <a:r>
                <a:rPr lang="zh-CN" altLang="en-US" sz="1600" b="1" dirty="0">
                  <a:latin typeface="Arial" panose="020B0604020202020204" pitchFamily="34" charset="0"/>
                  <a:sym typeface="+mn-ea"/>
                </a:rPr>
                <a:t>外墙、</a:t>
              </a:r>
              <a:r>
                <a:rPr lang="en-US" altLang="zh-CN" sz="1600" b="1" dirty="0">
                  <a:latin typeface="Arial" panose="020B0604020202020204" pitchFamily="34" charset="0"/>
                  <a:sym typeface="+mn-ea"/>
                </a:rPr>
                <a:t>15G365-2 </a:t>
              </a:r>
              <a:r>
                <a:rPr lang="zh-CN" altLang="en-US" sz="1600" b="1" dirty="0">
                  <a:latin typeface="Arial" panose="020B0604020202020204" pitchFamily="34" charset="0"/>
                  <a:sym typeface="+mn-ea"/>
                </a:rPr>
                <a:t>内墙</a:t>
              </a:r>
              <a:r>
                <a:rPr lang="zh-CN" altLang="en-US" sz="1600" b="1" dirty="0" smtClean="0">
                  <a:latin typeface="Arial" panose="020B0604020202020204" pitchFamily="34" charset="0"/>
                  <a:sym typeface="+mn-ea"/>
                </a:rPr>
                <a:t>、</a:t>
              </a:r>
              <a:r>
                <a:rPr lang="en-US" altLang="zh-CN" sz="1600" b="1" dirty="0" smtClean="0">
                  <a:latin typeface="Arial" panose="020B0604020202020204" pitchFamily="34" charset="0"/>
                  <a:sym typeface="+mn-ea"/>
                </a:rPr>
                <a:t>15G366-1 </a:t>
              </a:r>
              <a:r>
                <a:rPr lang="zh-CN" altLang="en-US" sz="1600" b="1" dirty="0">
                  <a:latin typeface="Arial" panose="020B0604020202020204" pitchFamily="34" charset="0"/>
                  <a:sym typeface="+mn-ea"/>
                </a:rPr>
                <a:t>叠合板、</a:t>
              </a:r>
              <a:r>
                <a:rPr lang="en-US" altLang="zh-CN" sz="1600" b="1" dirty="0">
                  <a:latin typeface="Arial" panose="020B0604020202020204" pitchFamily="34" charset="0"/>
                  <a:sym typeface="+mn-ea"/>
                </a:rPr>
                <a:t>15G367-1 </a:t>
              </a:r>
              <a:r>
                <a:rPr lang="zh-CN" altLang="en-US" sz="1600" b="1" dirty="0">
                  <a:latin typeface="Arial" panose="020B0604020202020204" pitchFamily="34" charset="0"/>
                  <a:sym typeface="+mn-ea"/>
                </a:rPr>
                <a:t>楼梯、</a:t>
              </a:r>
              <a:r>
                <a:rPr lang="en-US" altLang="zh-CN" sz="1600" b="1" dirty="0">
                  <a:latin typeface="Arial" panose="020B0604020202020204" pitchFamily="34" charset="0"/>
                  <a:sym typeface="+mn-ea"/>
                </a:rPr>
                <a:t>15G368-1 </a:t>
              </a:r>
              <a:r>
                <a:rPr lang="zh-CN" altLang="en-US" sz="1600" b="1" dirty="0">
                  <a:latin typeface="Arial" panose="020B0604020202020204" pitchFamily="34" charset="0"/>
                  <a:sym typeface="+mn-ea"/>
                </a:rPr>
                <a:t>空调板、</a:t>
              </a:r>
              <a:r>
                <a:rPr lang="en-US" altLang="zh-CN" sz="1600" b="1" dirty="0">
                  <a:latin typeface="Arial" panose="020B0604020202020204" pitchFamily="34" charset="0"/>
                  <a:sym typeface="+mn-ea"/>
                </a:rPr>
                <a:t>15G368-1 </a:t>
              </a:r>
              <a:r>
                <a:rPr lang="zh-CN" altLang="en-US" sz="1600" b="1" dirty="0">
                  <a:latin typeface="Arial" panose="020B0604020202020204" pitchFamily="34" charset="0"/>
                  <a:sym typeface="+mn-ea"/>
                </a:rPr>
                <a:t>阳台板</a:t>
              </a:r>
              <a:r>
                <a:rPr lang="en-US" altLang="zh-CN" sz="1600" b="1" dirty="0">
                  <a:latin typeface="Arial" panose="020B0604020202020204" pitchFamily="34" charset="0"/>
                  <a:sym typeface="+mn-ea"/>
                </a:rPr>
                <a:t>6 </a:t>
              </a:r>
              <a:r>
                <a:rPr lang="zh-CN" altLang="en-US" sz="1600" b="1" dirty="0">
                  <a:latin typeface="Arial" panose="020B0604020202020204" pitchFamily="34" charset="0"/>
                  <a:sym typeface="+mn-ea"/>
                </a:rPr>
                <a:t>本标准</a:t>
              </a:r>
              <a:r>
                <a:rPr lang="zh-CN" altLang="en-US" sz="1600" b="1" dirty="0" smtClean="0">
                  <a:latin typeface="Arial" panose="020B0604020202020204" pitchFamily="34" charset="0"/>
                  <a:sym typeface="+mn-ea"/>
                </a:rPr>
                <a:t>图集中</a:t>
              </a:r>
              <a:r>
                <a:rPr lang="zh-CN" altLang="en-US" sz="1600" b="1" dirty="0">
                  <a:latin typeface="Arial" panose="020B0604020202020204" pitchFamily="34" charset="0"/>
                  <a:sym typeface="+mn-ea"/>
                </a:rPr>
                <a:t>所有构件类型，总</a:t>
              </a:r>
              <a:r>
                <a:rPr lang="en-US" altLang="zh-CN" sz="1600" b="1" dirty="0">
                  <a:latin typeface="Arial" panose="020B0604020202020204" pitchFamily="34" charset="0"/>
                  <a:sym typeface="+mn-ea"/>
                </a:rPr>
                <a:t>22 </a:t>
              </a:r>
              <a:r>
                <a:rPr lang="zh-CN" altLang="en-US" sz="1600" b="1" dirty="0">
                  <a:latin typeface="Arial" panose="020B0604020202020204" pitchFamily="34" charset="0"/>
                  <a:sym typeface="+mn-ea"/>
                </a:rPr>
                <a:t>个分类的所有构件。预制外墙又分无洞外墙、一窗外墙</a:t>
              </a:r>
              <a:r>
                <a:rPr lang="en-US" altLang="zh-CN" sz="1600" b="1" dirty="0">
                  <a:latin typeface="Arial" panose="020B0604020202020204" pitchFamily="34" charset="0"/>
                  <a:sym typeface="+mn-ea"/>
                </a:rPr>
                <a:t>—</a:t>
              </a:r>
              <a:r>
                <a:rPr lang="zh-CN" altLang="en-US" sz="1600" b="1" dirty="0" smtClean="0">
                  <a:latin typeface="Arial" panose="020B0604020202020204" pitchFamily="34" charset="0"/>
                  <a:sym typeface="+mn-ea"/>
                </a:rPr>
                <a:t>低窗台</a:t>
              </a:r>
              <a:r>
                <a:rPr lang="zh-CN" altLang="en-US" sz="1600" b="1" dirty="0">
                  <a:latin typeface="Arial" panose="020B0604020202020204" pitchFamily="34" charset="0"/>
                  <a:sym typeface="+mn-ea"/>
                </a:rPr>
                <a:t>、一窗外墙</a:t>
              </a:r>
              <a:r>
                <a:rPr lang="en-US" altLang="zh-CN" sz="1600" b="1" dirty="0">
                  <a:latin typeface="Arial" panose="020B0604020202020204" pitchFamily="34" charset="0"/>
                  <a:sym typeface="+mn-ea"/>
                </a:rPr>
                <a:t>—</a:t>
              </a:r>
              <a:r>
                <a:rPr lang="zh-CN" altLang="en-US" sz="1600" b="1" dirty="0">
                  <a:latin typeface="Arial" panose="020B0604020202020204" pitchFamily="34" charset="0"/>
                  <a:sym typeface="+mn-ea"/>
                </a:rPr>
                <a:t>高窗台、二窗外墙、一门外墙、一门一窗等标准图集全部的 </a:t>
              </a:r>
              <a:r>
                <a:rPr lang="en-US" altLang="zh-CN" sz="1600" b="1" dirty="0">
                  <a:latin typeface="Arial" panose="020B0604020202020204" pitchFamily="34" charset="0"/>
                  <a:sym typeface="+mn-ea"/>
                </a:rPr>
                <a:t>6 </a:t>
              </a:r>
              <a:r>
                <a:rPr lang="zh-CN" altLang="en-US" sz="1600" b="1" dirty="0" smtClean="0">
                  <a:latin typeface="Arial" panose="020B0604020202020204" pitchFamily="34" charset="0"/>
                  <a:sym typeface="+mn-ea"/>
                </a:rPr>
                <a:t>个子类</a:t>
              </a:r>
              <a:r>
                <a:rPr lang="zh-CN" altLang="en-US" sz="1600" b="1" dirty="0">
                  <a:latin typeface="Arial" panose="020B0604020202020204" pitchFamily="34" charset="0"/>
                  <a:sym typeface="+mn-ea"/>
                </a:rPr>
                <a:t>；预制内墙又分为无洞内墙、固定门垛内墙、中间门洞内墙、刀把内墙等标准图</a:t>
              </a:r>
              <a:r>
                <a:rPr lang="zh-CN" altLang="en-US" sz="1600" b="1" dirty="0" smtClean="0">
                  <a:latin typeface="Arial" panose="020B0604020202020204" pitchFamily="34" charset="0"/>
                  <a:sym typeface="+mn-ea"/>
                </a:rPr>
                <a:t>集</a:t>
              </a:r>
              <a:r>
                <a:rPr lang="en-US" altLang="zh-CN" sz="1600" b="1" dirty="0">
                  <a:latin typeface="Arial" panose="020B0604020202020204" pitchFamily="34" charset="0"/>
                  <a:sym typeface="+mn-ea"/>
                </a:rPr>
                <a:t>4 </a:t>
              </a:r>
              <a:r>
                <a:rPr lang="zh-CN" altLang="en-US" sz="1600" b="1" dirty="0">
                  <a:latin typeface="Arial" panose="020B0604020202020204" pitchFamily="34" charset="0"/>
                  <a:sym typeface="+mn-ea"/>
                </a:rPr>
                <a:t>个子类；叠合板又分为双向板</a:t>
              </a:r>
              <a:r>
                <a:rPr lang="en-US" altLang="zh-CN" sz="1600" b="1" dirty="0">
                  <a:latin typeface="Arial" panose="020B0604020202020204" pitchFamily="34" charset="0"/>
                  <a:sym typeface="+mn-ea"/>
                </a:rPr>
                <a:t>—</a:t>
              </a:r>
              <a:r>
                <a:rPr lang="zh-CN" altLang="en-US" sz="1600" b="1" dirty="0">
                  <a:latin typeface="Arial" panose="020B0604020202020204" pitchFamily="34" charset="0"/>
                  <a:sym typeface="+mn-ea"/>
                </a:rPr>
                <a:t>边板、双向板</a:t>
              </a:r>
              <a:r>
                <a:rPr lang="en-US" altLang="zh-CN" sz="1600" b="1" dirty="0">
                  <a:latin typeface="Arial" panose="020B0604020202020204" pitchFamily="34" charset="0"/>
                  <a:sym typeface="+mn-ea"/>
                </a:rPr>
                <a:t>—</a:t>
              </a:r>
              <a:r>
                <a:rPr lang="zh-CN" altLang="en-US" sz="1600" b="1" dirty="0">
                  <a:latin typeface="Arial" panose="020B0604020202020204" pitchFamily="34" charset="0"/>
                  <a:sym typeface="+mn-ea"/>
                </a:rPr>
                <a:t>中板、单向板等标准图集的 </a:t>
              </a:r>
              <a:r>
                <a:rPr lang="en-US" altLang="zh-CN" sz="1600" b="1" dirty="0">
                  <a:latin typeface="Arial" panose="020B0604020202020204" pitchFamily="34" charset="0"/>
                  <a:sym typeface="+mn-ea"/>
                </a:rPr>
                <a:t>3 </a:t>
              </a:r>
              <a:r>
                <a:rPr lang="zh-CN" altLang="en-US" sz="1600" b="1" dirty="0" smtClean="0">
                  <a:latin typeface="Arial" panose="020B0604020202020204" pitchFamily="34" charset="0"/>
                  <a:sym typeface="+mn-ea"/>
                </a:rPr>
                <a:t>个子类</a:t>
              </a:r>
              <a:r>
                <a:rPr lang="zh-CN" altLang="en-US" sz="1600" b="1" dirty="0">
                  <a:latin typeface="Arial" panose="020B0604020202020204" pitchFamily="34" charset="0"/>
                  <a:sym typeface="+mn-ea"/>
                </a:rPr>
                <a:t>；预制楼梯又分为剪刀梯、双跑梯等标准图集 </a:t>
              </a:r>
              <a:r>
                <a:rPr lang="en-US" altLang="zh-CN" sz="1600" b="1" dirty="0">
                  <a:latin typeface="Arial" panose="020B0604020202020204" pitchFamily="34" charset="0"/>
                  <a:sym typeface="+mn-ea"/>
                </a:rPr>
                <a:t>2 </a:t>
              </a:r>
              <a:r>
                <a:rPr lang="zh-CN" altLang="en-US" sz="1600" b="1" dirty="0">
                  <a:latin typeface="Arial" panose="020B0604020202020204" pitchFamily="34" charset="0"/>
                  <a:sym typeface="+mn-ea"/>
                </a:rPr>
                <a:t>个子类；阳台板又分为板式阳台</a:t>
              </a:r>
              <a:r>
                <a:rPr lang="en-US" altLang="zh-CN" sz="1600" b="1" dirty="0">
                  <a:latin typeface="Arial" panose="020B0604020202020204" pitchFamily="34" charset="0"/>
                  <a:sym typeface="+mn-ea"/>
                </a:rPr>
                <a:t>—</a:t>
              </a:r>
              <a:r>
                <a:rPr lang="zh-CN" altLang="en-US" sz="1600" b="1" dirty="0" smtClean="0">
                  <a:latin typeface="Arial" panose="020B0604020202020204" pitchFamily="34" charset="0"/>
                  <a:sym typeface="+mn-ea"/>
                </a:rPr>
                <a:t>叠合</a:t>
              </a:r>
              <a:r>
                <a:rPr lang="zh-CN" altLang="en-US" sz="1600" b="1" dirty="0">
                  <a:latin typeface="Arial" panose="020B0604020202020204" pitchFamily="34" charset="0"/>
                  <a:sym typeface="+mn-ea"/>
                </a:rPr>
                <a:t>板、板式阳台</a:t>
              </a:r>
              <a:r>
                <a:rPr lang="en-US" altLang="zh-CN" sz="1600" b="1" dirty="0">
                  <a:latin typeface="Arial" panose="020B0604020202020204" pitchFamily="34" charset="0"/>
                  <a:sym typeface="+mn-ea"/>
                </a:rPr>
                <a:t>—</a:t>
              </a:r>
              <a:r>
                <a:rPr lang="zh-CN" altLang="en-US" sz="1600" b="1" dirty="0">
                  <a:latin typeface="Arial" panose="020B0604020202020204" pitchFamily="34" charset="0"/>
                  <a:sym typeface="+mn-ea"/>
                </a:rPr>
                <a:t>全预制、梁式阳台等标准图集的 </a:t>
              </a:r>
              <a:r>
                <a:rPr lang="en-US" altLang="zh-CN" sz="1600" b="1" dirty="0">
                  <a:latin typeface="Arial" panose="020B0604020202020204" pitchFamily="34" charset="0"/>
                  <a:sym typeface="+mn-ea"/>
                </a:rPr>
                <a:t>3 </a:t>
              </a:r>
              <a:r>
                <a:rPr lang="zh-CN" altLang="en-US" sz="1600" b="1" dirty="0">
                  <a:latin typeface="Arial" panose="020B0604020202020204" pitchFamily="34" charset="0"/>
                  <a:sym typeface="+mn-ea"/>
                </a:rPr>
                <a:t>个分类；另外包括预制柱 </a:t>
              </a:r>
              <a:r>
                <a:rPr lang="en-US" altLang="zh-CN" sz="1600" b="1" dirty="0">
                  <a:latin typeface="Arial" panose="020B0604020202020204" pitchFamily="34" charset="0"/>
                  <a:sym typeface="+mn-ea"/>
                </a:rPr>
                <a:t>1 </a:t>
              </a:r>
              <a:r>
                <a:rPr lang="zh-CN" altLang="en-US" sz="1600" b="1" dirty="0">
                  <a:latin typeface="Arial" panose="020B0604020202020204" pitchFamily="34" charset="0"/>
                  <a:sym typeface="+mn-ea"/>
                </a:rPr>
                <a:t>个</a:t>
              </a:r>
              <a:r>
                <a:rPr lang="zh-CN" altLang="en-US" sz="1600" b="1" dirty="0" smtClean="0">
                  <a:latin typeface="Arial" panose="020B0604020202020204" pitchFamily="34" charset="0"/>
                  <a:sym typeface="+mn-ea"/>
                </a:rPr>
                <a:t>分类</a:t>
              </a:r>
              <a:r>
                <a:rPr lang="zh-CN" altLang="en-US" sz="1600" b="1" dirty="0">
                  <a:latin typeface="Arial" panose="020B0604020202020204" pitchFamily="34" charset="0"/>
                  <a:sym typeface="+mn-ea"/>
                </a:rPr>
                <a:t>、预制梁 </a:t>
              </a:r>
              <a:r>
                <a:rPr lang="en-US" altLang="zh-CN" sz="1600" b="1" dirty="0">
                  <a:latin typeface="Arial" panose="020B0604020202020204" pitchFamily="34" charset="0"/>
                  <a:sym typeface="+mn-ea"/>
                </a:rPr>
                <a:t>1 </a:t>
              </a:r>
              <a:r>
                <a:rPr lang="zh-CN" altLang="en-US" sz="1600" b="1" dirty="0">
                  <a:latin typeface="Arial" panose="020B0604020202020204" pitchFamily="34" charset="0"/>
                  <a:sym typeface="+mn-ea"/>
                </a:rPr>
                <a:t>个分类、空调板 </a:t>
              </a:r>
              <a:r>
                <a:rPr lang="en-US" altLang="zh-CN" sz="1600" b="1" dirty="0">
                  <a:latin typeface="Arial" panose="020B0604020202020204" pitchFamily="34" charset="0"/>
                  <a:sym typeface="+mn-ea"/>
                </a:rPr>
                <a:t>1 </a:t>
              </a:r>
              <a:r>
                <a:rPr lang="zh-CN" altLang="en-US" sz="1600" b="1" dirty="0">
                  <a:latin typeface="Arial" panose="020B0604020202020204" pitchFamily="34" charset="0"/>
                  <a:sym typeface="+mn-ea"/>
                </a:rPr>
                <a:t>个分类。</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9451340" cy="714324"/>
          </a:xfrm>
          <a:prstGeom prst="rect">
            <a:avLst/>
          </a:prstGeom>
          <a:noFill/>
        </p:spPr>
        <p:txBody>
          <a:bodyPr wrap="square" lIns="101600" tIns="38100" rIns="63500" bIns="38100" rtlCol="0">
            <a:noAutofit/>
          </a:bodyPr>
          <a:lstStyle/>
          <a:p>
            <a:r>
              <a:rPr lang="zh-CN" altLang="en-US" sz="3600" b="1" dirty="0">
                <a:solidFill>
                  <a:srgbClr val="FFC000"/>
                </a:solidFill>
                <a:latin typeface="Arial" panose="020B0604020202020204" pitchFamily="34" charset="0"/>
                <a:sym typeface="+mn-ea"/>
              </a:rPr>
              <a:t>二、常见的预制构件与预制板编号原则</a:t>
            </a:r>
            <a:endParaRPr sz="3600" b="1" dirty="0">
              <a:solidFill>
                <a:srgbClr val="FFC000"/>
              </a:solidFill>
              <a:latin typeface="Arial" panose="020B0604020202020204" pitchFamily="34" charset="0"/>
              <a:sym typeface="+mn-ea"/>
            </a:endParaRPr>
          </a:p>
        </p:txBody>
      </p:sp>
      <p:grpSp>
        <p:nvGrpSpPr>
          <p:cNvPr id="9" name="组合 8"/>
          <p:cNvGrpSpPr/>
          <p:nvPr>
            <p:custDataLst>
              <p:tags r:id="rId5"/>
            </p:custDataLst>
          </p:nvPr>
        </p:nvGrpSpPr>
        <p:grpSpPr>
          <a:xfrm>
            <a:off x="1169035" y="1035685"/>
            <a:ext cx="6673672" cy="1096010"/>
            <a:chOff x="7717" y="4132"/>
            <a:chExt cx="5785" cy="1726"/>
          </a:xfrm>
        </p:grpSpPr>
        <p:sp>
          <p:nvSpPr>
            <p:cNvPr id="32" name="矩形 31"/>
            <p:cNvSpPr/>
            <p:nvPr>
              <p:custDataLst>
                <p:tags r:id="rId6"/>
              </p:custDataLst>
            </p:nvPr>
          </p:nvSpPr>
          <p:spPr>
            <a:xfrm>
              <a:off x="7717" y="4132"/>
              <a:ext cx="5785" cy="1726"/>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16" y="4543"/>
              <a:ext cx="3691" cy="1094"/>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（一）常见的预制构件图例及代号</a:t>
              </a:r>
            </a:p>
            <a:p>
              <a:pPr algn="just" fontAlgn="auto">
                <a:lnSpc>
                  <a:spcPct val="150000"/>
                </a:lnSpc>
              </a:pPr>
              <a:r>
                <a:rPr lang="zh-CN" altLang="en-US" sz="1600" b="1" dirty="0">
                  <a:latin typeface="Arial" panose="020B0604020202020204" pitchFamily="34" charset="0"/>
                  <a:sym typeface="+mn-ea"/>
                </a:rPr>
                <a:t>（</a:t>
              </a:r>
              <a:r>
                <a:rPr lang="en-US" altLang="zh-CN" sz="1600" b="1" dirty="0">
                  <a:latin typeface="Arial" panose="020B0604020202020204" pitchFamily="34" charset="0"/>
                  <a:sym typeface="+mn-ea"/>
                </a:rPr>
                <a:t>1</a:t>
              </a:r>
              <a:r>
                <a:rPr lang="zh-CN" altLang="en-US" sz="1600" b="1" dirty="0">
                  <a:latin typeface="Arial" panose="020B0604020202020204" pitchFamily="34" charset="0"/>
                  <a:sym typeface="+mn-ea"/>
                </a:rPr>
                <a:t>）常见构件图例，见表</a:t>
              </a:r>
              <a:r>
                <a:rPr lang="en-US" altLang="zh-CN" sz="1600" b="1" dirty="0">
                  <a:latin typeface="Arial" panose="020B0604020202020204" pitchFamily="34" charset="0"/>
                  <a:sym typeface="+mn-ea"/>
                </a:rPr>
                <a:t>2-8-1</a:t>
              </a:r>
              <a:r>
                <a:rPr lang="zh-CN" altLang="en-US" sz="1600" b="1" dirty="0">
                  <a:latin typeface="Arial" panose="020B0604020202020204" pitchFamily="34" charset="0"/>
                  <a:sym typeface="+mn-ea"/>
                </a:rPr>
                <a:t>。</a:t>
              </a:r>
            </a:p>
          </p:txBody>
        </p:sp>
      </p:grpSp>
      <p:pic>
        <p:nvPicPr>
          <p:cNvPr id="512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47849" y="2473833"/>
            <a:ext cx="8494713"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1044986" y="897756"/>
            <a:ext cx="5364480" cy="12128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）预制构件代号表，见表</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2-8-2</a:t>
            </a: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8850" y="2371725"/>
            <a:ext cx="7732713"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1044986" y="897756"/>
            <a:ext cx="5364480" cy="12128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2000" kern="0" spc="0" dirty="0" smtClean="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）预制构件图例表，见表</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2-8-3</a:t>
            </a:r>
            <a:r>
              <a:rPr lang="zh-CN" altLang="en-US" sz="2000" kern="0" spc="0" dirty="0" smtClean="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3838" y="2005013"/>
            <a:ext cx="41243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6408503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1044986" y="897756"/>
            <a:ext cx="5364480" cy="12128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）预制构件主要符号，见表</a:t>
            </a:r>
            <a:r>
              <a:rPr lang="en-US" altLang="zh-CN"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2-8-4</a:t>
            </a:r>
            <a:r>
              <a:rPr lang="zh-CN" altLang="en-US" sz="2000" kern="0" spc="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0988" y="1795463"/>
            <a:ext cx="401002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6408503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2"/>
            </p:custDataLst>
          </p:nvPr>
        </p:nvCxnSpPr>
        <p:spPr>
          <a:xfrm flipH="1">
            <a:off x="6153150" y="6389370"/>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4"/>
            </p:custDataLst>
          </p:nvPr>
        </p:nvCxnSpPr>
        <p:spPr>
          <a:xfrm>
            <a:off x="1025525" y="489585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371600" y="1066852"/>
            <a:ext cx="4724396" cy="4724399"/>
          </a:xfrm>
          <a:custGeom>
            <a:avLst/>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828815" y="1447800"/>
            <a:ext cx="3810025" cy="1661155"/>
          </a:xfrm>
          <a:prstGeom prst="rect">
            <a:avLst/>
          </a:prstGeom>
          <a:noFill/>
        </p:spPr>
        <p:txBody>
          <a:bodyPr wrap="square" lIns="63500" tIns="25400" rIns="63500" bIns="25400" rtlCol="0" anchor="b" anchorCtr="0">
            <a:normAutofit fontScale="97500"/>
          </a:bodyPr>
          <a:lstStyle/>
          <a:p>
            <a:pPr>
              <a:buSzPct val="100000"/>
            </a:pPr>
            <a:r>
              <a:rPr lang="zh-CN" altLang="en-US" sz="4000" b="1" spc="160" dirty="0" smtClean="0">
                <a:solidFill>
                  <a:schemeClr val="lt1"/>
                </a:solidFill>
                <a:latin typeface="微软雅黑" panose="020B0503020204020204" pitchFamily="34" charset="-122"/>
                <a:ea typeface="微软雅黑" panose="020B0503020204020204" pitchFamily="34" charset="-122"/>
                <a:sym typeface="+mn-ea"/>
              </a:rPr>
              <a:t>（</a:t>
            </a:r>
            <a:r>
              <a:rPr lang="zh-CN" altLang="en-US" sz="4000" b="1" spc="160" dirty="0">
                <a:solidFill>
                  <a:schemeClr val="lt1"/>
                </a:solidFill>
                <a:latin typeface="微软雅黑" panose="020B0503020204020204" pitchFamily="34" charset="-122"/>
                <a:ea typeface="微软雅黑" panose="020B0503020204020204" pitchFamily="34" charset="-122"/>
                <a:sym typeface="+mn-ea"/>
              </a:rPr>
              <a:t>二）预制叠合板编号原则</a:t>
            </a:r>
          </a:p>
          <a:p>
            <a:pPr marL="0" indent="0" algn="l">
              <a:lnSpc>
                <a:spcPct val="100000"/>
              </a:lnSpc>
              <a:spcBef>
                <a:spcPts val="0"/>
              </a:spcBef>
              <a:spcAft>
                <a:spcPts val="0"/>
              </a:spcAft>
              <a:buSzPct val="100000"/>
              <a:buNone/>
            </a:pPr>
            <a:endParaRPr sz="4000" b="1" spc="160" dirty="0">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7"/>
            </p:custDataLst>
          </p:nvPr>
        </p:nvSpPr>
        <p:spPr>
          <a:xfrm>
            <a:off x="1828815" y="3410997"/>
            <a:ext cx="3810025" cy="177045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600" kern="0" spc="0" dirty="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kern="0" spc="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kern="0" spc="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）预制双向叠合板编号，如图</a:t>
            </a:r>
            <a:r>
              <a:rPr lang="en-US" altLang="zh-CN" sz="1600" kern="0" spc="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2-8-4 </a:t>
            </a:r>
            <a:r>
              <a:rPr lang="zh-CN" altLang="en-US" sz="1600" kern="0" spc="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endParaRPr lang="zh-CN" altLang="en-US" sz="16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21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34818" y="3928685"/>
            <a:ext cx="474345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2"/>
            </p:custDataLst>
          </p:nvPr>
        </p:nvCxnSpPr>
        <p:spPr>
          <a:xfrm flipH="1">
            <a:off x="6153150" y="6389370"/>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7" name="直接连接符 6"/>
          <p:cNvCxnSpPr/>
          <p:nvPr>
            <p:custDataLst>
              <p:tags r:id="rId4"/>
            </p:custDataLst>
          </p:nvPr>
        </p:nvCxnSpPr>
        <p:spPr>
          <a:xfrm>
            <a:off x="1025525" y="489585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371600" y="1066852"/>
            <a:ext cx="4724396" cy="4724399"/>
          </a:xfrm>
          <a:custGeom>
            <a:avLst/>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1828785" y="1527768"/>
            <a:ext cx="3810025" cy="177045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20000"/>
              </a:lnSpc>
              <a:spcBef>
                <a:spcPts val="0"/>
              </a:spcBef>
              <a:spcAft>
                <a:spcPts val="800"/>
              </a:spcAft>
              <a:buSzPct val="100000"/>
            </a:pPr>
            <a:r>
              <a:rPr lang="zh-CN" altLang="en-US"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）预制单向叠合板编号，如图</a:t>
            </a:r>
            <a:r>
              <a:rPr lang="en-US" altLang="zh-CN"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2-8-5 </a:t>
            </a:r>
            <a:r>
              <a:rPr lang="zh-CN" altLang="en-US"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所示。</a:t>
            </a:r>
          </a:p>
        </p:txBody>
      </p:sp>
      <p:pic>
        <p:nvPicPr>
          <p:cNvPr id="1024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7810" y="3792992"/>
            <a:ext cx="503872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23925" y="2894937"/>
            <a:ext cx="10193020" cy="1851101"/>
            <a:chOff x="1455" y="4965"/>
            <a:chExt cx="16052" cy="2916"/>
          </a:xfrm>
        </p:grpSpPr>
        <p:sp>
          <p:nvSpPr>
            <p:cNvPr id="22" name="Rectangle 11"/>
            <p:cNvSpPr>
              <a:spLocks noChangeArrowheads="1"/>
            </p:cNvSpPr>
            <p:nvPr/>
          </p:nvSpPr>
          <p:spPr bwMode="auto">
            <a:xfrm>
              <a:off x="1455" y="4965"/>
              <a:ext cx="16052" cy="2916"/>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7" name="TextBox 36"/>
            <p:cNvSpPr txBox="1"/>
            <p:nvPr/>
          </p:nvSpPr>
          <p:spPr>
            <a:xfrm>
              <a:off x="1959" y="5420"/>
              <a:ext cx="15548" cy="2162"/>
            </a:xfrm>
            <a:prstGeom prst="rect">
              <a:avLst/>
            </a:prstGeom>
            <a:noFill/>
          </p:spPr>
          <p:txBody>
            <a:bodyPr wrap="square" rtlCol="0">
              <a:spAutoFit/>
            </a:bodyPr>
            <a:lstStyle/>
            <a:p>
              <a:pPr>
                <a:lnSpc>
                  <a:spcPct val="130000"/>
                </a:lnSpc>
                <a:spcBef>
                  <a:spcPts val="0"/>
                </a:spcBef>
                <a:spcAft>
                  <a:spcPts val="0"/>
                </a:spcAft>
              </a:pPr>
              <a:r>
                <a:rPr lang="zh-CN" altLang="en-US" sz="1600" dirty="0" smtClean="0">
                  <a:latin typeface="+mn-ea"/>
                </a:rPr>
                <a:t>       装配式</a:t>
              </a:r>
              <a:r>
                <a:rPr lang="zh-CN" altLang="en-US" sz="1600" dirty="0">
                  <a:latin typeface="+mn-ea"/>
                </a:rPr>
                <a:t>结构设计总说明、结构平面图、结构详图、结构拆分平面图、预制构件</a:t>
              </a:r>
              <a:r>
                <a:rPr lang="zh-CN" altLang="en-US" sz="1600" dirty="0" smtClean="0">
                  <a:latin typeface="+mn-ea"/>
                </a:rPr>
                <a:t>详图</a:t>
              </a:r>
              <a:r>
                <a:rPr lang="zh-CN" altLang="en-US" sz="1600" dirty="0">
                  <a:latin typeface="+mn-ea"/>
                </a:rPr>
                <a:t>、节点详图应配合使用。</a:t>
              </a:r>
            </a:p>
            <a:p>
              <a:pPr>
                <a:lnSpc>
                  <a:spcPct val="130000"/>
                </a:lnSpc>
                <a:spcBef>
                  <a:spcPts val="0"/>
                </a:spcBef>
                <a:spcAft>
                  <a:spcPts val="0"/>
                </a:spcAft>
              </a:pPr>
              <a:r>
                <a:rPr lang="zh-CN" altLang="en-US" sz="1600" dirty="0" smtClean="0">
                  <a:latin typeface="+mn-ea"/>
                </a:rPr>
                <a:t>       选取</a:t>
              </a:r>
              <a:r>
                <a:rPr lang="zh-CN" altLang="en-US" sz="1600" dirty="0">
                  <a:latin typeface="+mn-ea"/>
                </a:rPr>
                <a:t>的案例工程主要预制构件：预制外墙板、预制叠合楼板、预制叠合阳台板、</a:t>
              </a:r>
              <a:r>
                <a:rPr lang="zh-CN" altLang="en-US" sz="1600" dirty="0" smtClean="0">
                  <a:latin typeface="+mn-ea"/>
                </a:rPr>
                <a:t>预制</a:t>
              </a:r>
              <a:r>
                <a:rPr lang="zh-CN" altLang="en-US" sz="1600" dirty="0">
                  <a:latin typeface="+mn-ea"/>
                </a:rPr>
                <a:t>空调柜、预制女儿墙、预制楼梯段。预制构件的生产单位应按照生产计划连续生产</a:t>
              </a:r>
              <a:r>
                <a:rPr lang="zh-CN" altLang="en-US" sz="1600" dirty="0" smtClean="0">
                  <a:latin typeface="+mn-ea"/>
                </a:rPr>
                <a:t>，并</a:t>
              </a:r>
              <a:r>
                <a:rPr lang="zh-CN" altLang="en-US" sz="1600" dirty="0">
                  <a:latin typeface="+mn-ea"/>
                </a:rPr>
                <a:t>保证预制构件的供货与质量的稳定性。</a:t>
              </a:r>
              <a:endParaRPr lang="zh-CN" altLang="en-US" sz="1600" dirty="0">
                <a:solidFill>
                  <a:schemeClr val="tx1"/>
                </a:solidFill>
                <a:latin typeface="+mn-ea"/>
                <a:ea typeface="+mn-ea"/>
              </a:endParaRPr>
            </a:p>
          </p:txBody>
        </p:sp>
      </p:grpSp>
      <p:sp>
        <p:nvSpPr>
          <p:cNvPr id="5" name="文本框 4"/>
          <p:cNvSpPr txBox="1"/>
          <p:nvPr/>
        </p:nvSpPr>
        <p:spPr>
          <a:xfrm>
            <a:off x="1112060" y="388938"/>
            <a:ext cx="406954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三、预制构件构造做法</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单元</a:t>
            </a:r>
            <a:r>
              <a:rPr lang="zh-CN" altLang="en-US" dirty="0" smtClean="0"/>
              <a:t>八  装配式</a:t>
            </a:r>
            <a:r>
              <a:rPr lang="zh-CN" altLang="en-US" dirty="0"/>
              <a:t>结构识图</a:t>
            </a:r>
          </a:p>
        </p:txBody>
      </p:sp>
      <p:sp>
        <p:nvSpPr>
          <p:cNvPr id="3" name="文本占位符 2"/>
          <p:cNvSpPr>
            <a:spLocks noGrp="1"/>
          </p:cNvSpPr>
          <p:nvPr>
            <p:ph type="body" idx="1"/>
          </p:nvPr>
        </p:nvSpPr>
        <p:spPr>
          <a:xfrm>
            <a:off x="669925" y="3076575"/>
            <a:ext cx="7133590" cy="1568450"/>
          </a:xfrm>
        </p:spPr>
        <p:txBody>
          <a:bodyPr>
            <a:spAutoFit/>
          </a:bodyPr>
          <a:lstStyle/>
          <a:p>
            <a:r>
              <a:rPr lang="zh-CN" altLang="en-US" sz="1600" dirty="0" smtClean="0">
                <a:solidFill>
                  <a:schemeClr val="tx1">
                    <a:lumMod val="85000"/>
                    <a:lumOff val="15000"/>
                  </a:schemeClr>
                </a:solidFill>
                <a:latin typeface="宋体" panose="02010600030101010101" pitchFamily="2" charset="-122"/>
                <a:ea typeface="宋体" panose="02010600030101010101" pitchFamily="2" charset="-122"/>
                <a:sym typeface="+mn-ea"/>
              </a:rPr>
              <a:t>随着</a:t>
            </a: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我国建筑业发展形式的转变，建设城市的概念</a:t>
            </a:r>
            <a:r>
              <a:rPr lang="zh-CN" altLang="en-US" sz="1600" dirty="0" smtClean="0">
                <a:solidFill>
                  <a:schemeClr val="tx1">
                    <a:lumMod val="85000"/>
                    <a:lumOff val="15000"/>
                  </a:schemeClr>
                </a:solidFill>
                <a:latin typeface="宋体" panose="02010600030101010101" pitchFamily="2" charset="-122"/>
                <a:ea typeface="宋体" panose="02010600030101010101" pitchFamily="2" charset="-122"/>
                <a:sym typeface="+mn-ea"/>
              </a:rPr>
              <a:t>不仅</a:t>
            </a: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是追求现代化，而是更加注重追求绿色、环保、人文</a:t>
            </a:r>
            <a:r>
              <a:rPr lang="zh-CN" altLang="en-US" sz="1600" dirty="0" smtClean="0">
                <a:solidFill>
                  <a:schemeClr val="tx1">
                    <a:lumMod val="85000"/>
                    <a:lumOff val="15000"/>
                  </a:schemeClr>
                </a:solidFill>
                <a:latin typeface="宋体" panose="02010600030101010101" pitchFamily="2" charset="-122"/>
                <a:ea typeface="宋体" panose="02010600030101010101" pitchFamily="2" charset="-122"/>
                <a:sym typeface="+mn-ea"/>
              </a:rPr>
              <a:t>、智慧</a:t>
            </a: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等宜居性，装配式建筑具有符合绿色施工以及环保</a:t>
            </a:r>
            <a:r>
              <a:rPr lang="zh-CN" altLang="en-US" sz="1600" dirty="0" smtClean="0">
                <a:solidFill>
                  <a:schemeClr val="tx1">
                    <a:lumMod val="85000"/>
                    <a:lumOff val="15000"/>
                  </a:schemeClr>
                </a:solidFill>
                <a:latin typeface="宋体" panose="02010600030101010101" pitchFamily="2" charset="-122"/>
                <a:ea typeface="宋体" panose="02010600030101010101" pitchFamily="2" charset="-122"/>
                <a:sym typeface="+mn-ea"/>
              </a:rPr>
              <a:t>高效</a:t>
            </a: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的特点，因此，全面推进装配式建筑的发展将成为</a:t>
            </a:r>
            <a:r>
              <a:rPr lang="zh-CN" altLang="en-US" sz="1600" dirty="0" smtClean="0">
                <a:solidFill>
                  <a:schemeClr val="tx1">
                    <a:lumMod val="85000"/>
                    <a:lumOff val="15000"/>
                  </a:schemeClr>
                </a:solidFill>
                <a:latin typeface="宋体" panose="02010600030101010101" pitchFamily="2" charset="-122"/>
                <a:ea typeface="宋体" panose="02010600030101010101" pitchFamily="2" charset="-122"/>
                <a:sym typeface="+mn-ea"/>
              </a:rPr>
              <a:t>建筑产业</a:t>
            </a: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信息化的重中之重。</a:t>
            </a:r>
            <a:endParaRPr lang="zh-CN" altLang="zh-CN" sz="1600" dirty="0" smtClean="0">
              <a:solidFill>
                <a:schemeClr val="tx1">
                  <a:lumMod val="85000"/>
                  <a:lumOff val="15000"/>
                </a:schemeClr>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409773"/>
            <a:chOff x="1325" y="1176"/>
            <a:chExt cx="16182" cy="2220"/>
          </a:xfrm>
        </p:grpSpPr>
        <p:sp>
          <p:nvSpPr>
            <p:cNvPr id="25" name="Rectangle 8"/>
            <p:cNvSpPr>
              <a:spLocks noChangeArrowheads="1"/>
            </p:cNvSpPr>
            <p:nvPr/>
          </p:nvSpPr>
          <p:spPr bwMode="auto">
            <a:xfrm>
              <a:off x="1455" y="1540"/>
              <a:ext cx="16052" cy="1856"/>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4734" cy="630"/>
            </a:xfrm>
            <a:prstGeom prst="rect">
              <a:avLst/>
            </a:prstGeom>
            <a:noFill/>
          </p:spPr>
          <p:txBody>
            <a:bodyPr wrap="none" rtlCol="0">
              <a:spAutoFit/>
            </a:bodyPr>
            <a:lstStyle/>
            <a:p>
              <a:r>
                <a:rPr lang="zh-CN" altLang="en-US" sz="2000" b="1" dirty="0">
                  <a:solidFill>
                    <a:schemeClr val="bg1"/>
                  </a:solidFill>
                  <a:latin typeface="+mj-ea"/>
                  <a:ea typeface="+mj-ea"/>
                </a:rPr>
                <a:t>（一）预制构件深化设计</a:t>
              </a:r>
              <a:endParaRPr sz="2000" b="1" dirty="0" smtClean="0">
                <a:solidFill>
                  <a:schemeClr val="bg1"/>
                </a:solidFill>
                <a:latin typeface="+mj-ea"/>
                <a:ea typeface="+mj-ea"/>
              </a:endParaRPr>
            </a:p>
          </p:txBody>
        </p:sp>
        <p:sp>
          <p:nvSpPr>
            <p:cNvPr id="36" name="TextBox 35"/>
            <p:cNvSpPr txBox="1"/>
            <p:nvPr/>
          </p:nvSpPr>
          <p:spPr>
            <a:xfrm>
              <a:off x="1895" y="2038"/>
              <a:ext cx="15103" cy="1104"/>
            </a:xfrm>
            <a:prstGeom prst="rect">
              <a:avLst/>
            </a:prstGeom>
            <a:noFill/>
          </p:spPr>
          <p:txBody>
            <a:bodyPr wrap="square" rtlCol="0">
              <a:spAutoFit/>
            </a:bodyPr>
            <a:lstStyle/>
            <a:p>
              <a:pPr>
                <a:lnSpc>
                  <a:spcPct val="130000"/>
                </a:lnSpc>
                <a:spcBef>
                  <a:spcPts val="0"/>
                </a:spcBef>
                <a:spcAft>
                  <a:spcPts val="0"/>
                </a:spcAft>
              </a:pPr>
              <a:r>
                <a:rPr lang="zh-CN" altLang="en-US" sz="1600" dirty="0">
                  <a:latin typeface="+mn-ea"/>
                </a:rPr>
                <a:t>预制构件制作前应进行深化设计，深化设计单位应熟悉相关国家和地方规范、</a:t>
              </a:r>
              <a:r>
                <a:rPr lang="zh-CN" altLang="en-US" sz="1600" dirty="0" smtClean="0">
                  <a:latin typeface="+mn-ea"/>
                </a:rPr>
                <a:t>规程</a:t>
              </a:r>
              <a:r>
                <a:rPr lang="zh-CN" altLang="en-US" sz="1600" dirty="0">
                  <a:latin typeface="+mn-ea"/>
                </a:rPr>
                <a:t>及相关政策法规，依据本项且施工图设计文件、结构计算、生产制作工艺及相关</a:t>
              </a:r>
              <a:r>
                <a:rPr lang="zh-CN" altLang="en-US" sz="1600" dirty="0" smtClean="0">
                  <a:latin typeface="+mn-ea"/>
                </a:rPr>
                <a:t>施工</a:t>
              </a:r>
              <a:r>
                <a:rPr lang="zh-CN" altLang="en-US" sz="1600" dirty="0">
                  <a:latin typeface="+mn-ea"/>
                </a:rPr>
                <a:t>工法等内容进行编制。</a:t>
              </a:r>
              <a:endParaRPr lang="zh-CN" altLang="en-US" sz="1600" dirty="0">
                <a:solidFill>
                  <a:schemeClr val="tx1"/>
                </a:solidFill>
                <a:latin typeface="+mn-ea"/>
                <a:ea typeface="+mn-ea"/>
              </a:endParaRPr>
            </a:p>
          </p:txBody>
        </p:sp>
      </p:grpSp>
      <p:grpSp>
        <p:nvGrpSpPr>
          <p:cNvPr id="3" name="组合 2"/>
          <p:cNvGrpSpPr/>
          <p:nvPr/>
        </p:nvGrpSpPr>
        <p:grpSpPr>
          <a:xfrm>
            <a:off x="841375" y="2643554"/>
            <a:ext cx="10275570" cy="3887565"/>
            <a:chOff x="1325" y="4569"/>
            <a:chExt cx="16182" cy="6124"/>
          </a:xfrm>
        </p:grpSpPr>
        <p:sp>
          <p:nvSpPr>
            <p:cNvPr id="22" name="Rectangle 11"/>
            <p:cNvSpPr>
              <a:spLocks noChangeArrowheads="1"/>
            </p:cNvSpPr>
            <p:nvPr/>
          </p:nvSpPr>
          <p:spPr bwMode="auto">
            <a:xfrm>
              <a:off x="1325" y="4965"/>
              <a:ext cx="16182" cy="5506"/>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6578" cy="831"/>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6448" cy="630"/>
            </a:xfrm>
            <a:prstGeom prst="rect">
              <a:avLst/>
            </a:prstGeom>
            <a:noFill/>
          </p:spPr>
          <p:txBody>
            <a:bodyPr wrap="square" rtlCol="0">
              <a:spAutoFit/>
            </a:bodyPr>
            <a:lstStyle/>
            <a:p>
              <a:r>
                <a:rPr lang="zh-CN" altLang="en-US" sz="2000" b="1" dirty="0">
                  <a:solidFill>
                    <a:schemeClr val="bg1"/>
                  </a:solidFill>
                  <a:latin typeface="+mj-ea"/>
                  <a:ea typeface="+mj-ea"/>
                </a:rPr>
                <a:t>（二）装配式结构构造做法</a:t>
              </a:r>
              <a:endParaRPr lang="en-US" altLang="zh-CN" sz="2000" b="1" dirty="0" smtClean="0">
                <a:solidFill>
                  <a:schemeClr val="bg1"/>
                </a:solidFill>
                <a:latin typeface="+mj-ea"/>
                <a:ea typeface="+mj-ea"/>
              </a:endParaRPr>
            </a:p>
          </p:txBody>
        </p:sp>
        <p:sp>
          <p:nvSpPr>
            <p:cNvPr id="37" name="TextBox 36"/>
            <p:cNvSpPr txBox="1"/>
            <p:nvPr/>
          </p:nvSpPr>
          <p:spPr>
            <a:xfrm>
              <a:off x="1464" y="5554"/>
              <a:ext cx="15103" cy="5139"/>
            </a:xfrm>
            <a:prstGeom prst="rect">
              <a:avLst/>
            </a:prstGeom>
            <a:noFill/>
          </p:spPr>
          <p:txBody>
            <a:bodyPr wrap="square" rtlCol="0">
              <a:spAutoFit/>
            </a:bodyPr>
            <a:lstStyle/>
            <a:p>
              <a:pPr indent="457200">
                <a:lnSpc>
                  <a:spcPct val="130000"/>
                </a:lnSpc>
                <a:spcBef>
                  <a:spcPts val="0"/>
                </a:spcBef>
                <a:spcAft>
                  <a:spcPts val="0"/>
                </a:spcAft>
              </a:pPr>
              <a:r>
                <a:rPr lang="zh-CN" altLang="en-US" sz="1600" dirty="0">
                  <a:latin typeface="+mn-ea"/>
                </a:rPr>
                <a:t>以图</a:t>
              </a:r>
              <a:r>
                <a:rPr lang="en-US" altLang="zh-CN" sz="1600" dirty="0">
                  <a:latin typeface="+mn-ea"/>
                </a:rPr>
                <a:t>2-8-6 </a:t>
              </a:r>
              <a:r>
                <a:rPr lang="zh-CN" altLang="en-US" sz="1600" dirty="0">
                  <a:latin typeface="+mn-ea"/>
                </a:rPr>
                <a:t>为例，预制剪力墙往下一层现浇墙的纵向受力筋定位与上一层预制</a:t>
              </a:r>
              <a:r>
                <a:rPr lang="zh-CN" altLang="en-US" sz="1600" dirty="0" smtClean="0">
                  <a:latin typeface="+mn-ea"/>
                </a:rPr>
                <a:t>剪力</a:t>
              </a:r>
              <a:r>
                <a:rPr lang="zh-CN" altLang="en-US" sz="1600" dirty="0">
                  <a:latin typeface="+mn-ea"/>
                </a:rPr>
                <a:t>墙的纵向受力钢筋相同，受力插筋面积不小于</a:t>
              </a:r>
              <a:r>
                <a:rPr lang="en-US" altLang="zh-CN" sz="1600" dirty="0">
                  <a:latin typeface="+mn-ea"/>
                </a:rPr>
                <a:t>1.1 </a:t>
              </a:r>
              <a:r>
                <a:rPr lang="zh-CN" altLang="en-US" sz="1600" dirty="0">
                  <a:latin typeface="+mn-ea"/>
                </a:rPr>
                <a:t>倍的竖向钢筋实配面积；预制</a:t>
              </a:r>
              <a:r>
                <a:rPr lang="zh-CN" altLang="en-US" sz="1600" dirty="0" smtClean="0">
                  <a:latin typeface="+mn-ea"/>
                </a:rPr>
                <a:t>剪力</a:t>
              </a:r>
              <a:r>
                <a:rPr lang="zh-CN" altLang="en-US" sz="1600" dirty="0">
                  <a:latin typeface="+mn-ea"/>
                </a:rPr>
                <a:t>墙往下一层现浇墙的纵向分布钢筋插筋</a:t>
              </a:r>
              <a:r>
                <a:rPr lang="en-US" altLang="zh-CN" sz="1600" dirty="0">
                  <a:latin typeface="+mn-ea"/>
                </a:rPr>
                <a:t>12@200, </a:t>
              </a:r>
              <a:r>
                <a:rPr lang="zh-CN" altLang="en-US" sz="1600" dirty="0">
                  <a:latin typeface="+mn-ea"/>
                </a:rPr>
                <a:t>墙两侧插筋交错布置，插筋</a:t>
              </a:r>
              <a:r>
                <a:rPr lang="zh-CN" altLang="en-US" sz="1600" dirty="0" smtClean="0">
                  <a:latin typeface="+mn-ea"/>
                </a:rPr>
                <a:t>必须制作</a:t>
              </a:r>
              <a:r>
                <a:rPr lang="zh-CN" altLang="en-US" sz="1600" dirty="0">
                  <a:latin typeface="+mn-ea"/>
                </a:rPr>
                <a:t>钢筋定位钢板进行定位，并采取有效的措施保证其定位精准，定位误差不得</a:t>
              </a:r>
              <a:r>
                <a:rPr lang="zh-CN" altLang="en-US" sz="1600" dirty="0" smtClean="0">
                  <a:latin typeface="+mn-ea"/>
                </a:rPr>
                <a:t>大于</a:t>
              </a:r>
              <a:r>
                <a:rPr lang="en-US" altLang="zh-CN" sz="1600" dirty="0" smtClean="0">
                  <a:latin typeface="+mn-ea"/>
                </a:rPr>
                <a:t>2 </a:t>
              </a:r>
              <a:r>
                <a:rPr lang="en-US" altLang="zh-CN" sz="1600" dirty="0">
                  <a:latin typeface="+mn-ea"/>
                </a:rPr>
                <a:t>mm</a:t>
              </a:r>
              <a:r>
                <a:rPr lang="zh-CN" altLang="en-US" sz="1600" dirty="0">
                  <a:latin typeface="+mn-ea"/>
                </a:rPr>
                <a:t>。下层现浇剪力墙顶面应设置粗糙面</a:t>
              </a:r>
              <a:r>
                <a:rPr lang="zh-CN" altLang="en-US" sz="1600" dirty="0" smtClean="0">
                  <a:latin typeface="+mn-ea"/>
                </a:rPr>
                <a:t>。</a:t>
              </a:r>
              <a:endParaRPr lang="en-US" altLang="zh-CN" sz="1600" dirty="0" smtClean="0">
                <a:latin typeface="+mn-ea"/>
              </a:endParaRPr>
            </a:p>
            <a:p>
              <a:pPr indent="457200">
                <a:lnSpc>
                  <a:spcPct val="130000"/>
                </a:lnSpc>
                <a:spcBef>
                  <a:spcPts val="0"/>
                </a:spcBef>
                <a:spcAft>
                  <a:spcPts val="0"/>
                </a:spcAft>
              </a:pPr>
              <a:r>
                <a:rPr lang="en-US" altLang="zh-CN" sz="1600" dirty="0" smtClean="0">
                  <a:latin typeface="+mn-ea"/>
                </a:rPr>
                <a:t>《</a:t>
              </a:r>
              <a:r>
                <a:rPr lang="zh-CN" altLang="en-US" sz="1600" dirty="0">
                  <a:latin typeface="+mn-ea"/>
                </a:rPr>
                <a:t>装配式结构专项说明</a:t>
              </a:r>
              <a:r>
                <a:rPr lang="en-US" altLang="zh-CN" sz="1600" dirty="0">
                  <a:latin typeface="+mn-ea"/>
                </a:rPr>
                <a:t>》</a:t>
              </a:r>
              <a:r>
                <a:rPr lang="zh-CN" altLang="en-US" sz="1600" dirty="0">
                  <a:latin typeface="+mn-ea"/>
                </a:rPr>
                <a:t>中“预制构件的生产和检验”部分的识读。</a:t>
              </a:r>
            </a:p>
            <a:p>
              <a:pPr indent="457200">
                <a:lnSpc>
                  <a:spcPct val="130000"/>
                </a:lnSpc>
                <a:spcBef>
                  <a:spcPts val="0"/>
                </a:spcBef>
                <a:spcAft>
                  <a:spcPts val="0"/>
                </a:spcAft>
              </a:pPr>
              <a:r>
                <a:rPr lang="zh-CN" altLang="en-US" sz="1600" dirty="0">
                  <a:latin typeface="+mn-ea"/>
                </a:rPr>
                <a:t>（</a:t>
              </a:r>
              <a:r>
                <a:rPr lang="en-US" altLang="zh-CN" sz="1600" dirty="0">
                  <a:latin typeface="+mn-ea"/>
                </a:rPr>
                <a:t>1</a:t>
              </a:r>
              <a:r>
                <a:rPr lang="zh-CN" altLang="en-US" sz="1600" dirty="0">
                  <a:latin typeface="+mn-ea"/>
                </a:rPr>
                <a:t>）预制构件的尺寸偏差和检验方符合</a:t>
              </a:r>
              <a:r>
                <a:rPr lang="en-US" altLang="zh-CN" sz="1600" dirty="0">
                  <a:latin typeface="+mn-ea"/>
                </a:rPr>
                <a:t>《</a:t>
              </a:r>
              <a:r>
                <a:rPr lang="zh-CN" altLang="en-US" sz="1600" dirty="0">
                  <a:latin typeface="+mn-ea"/>
                </a:rPr>
                <a:t>装配整体式混凝土结构设计规范</a:t>
              </a:r>
              <a:r>
                <a:rPr lang="en-US" altLang="zh-CN" sz="1600" dirty="0" smtClean="0">
                  <a:latin typeface="+mn-ea"/>
                </a:rPr>
                <a:t>》</a:t>
              </a:r>
              <a:r>
                <a:rPr lang="zh-CN" altLang="en-US" sz="1600" dirty="0" smtClean="0">
                  <a:latin typeface="+mn-ea"/>
                </a:rPr>
                <a:t>（</a:t>
              </a:r>
              <a:r>
                <a:rPr lang="en-US" altLang="zh-CN" sz="1600" dirty="0">
                  <a:latin typeface="+mn-ea"/>
                </a:rPr>
                <a:t>DB37/T 5018—2014</a:t>
              </a:r>
              <a:r>
                <a:rPr lang="zh-CN" altLang="en-US" sz="1600" dirty="0">
                  <a:latin typeface="+mn-ea"/>
                </a:rPr>
                <a:t>）的相关规定。</a:t>
              </a:r>
            </a:p>
            <a:p>
              <a:pPr indent="457200">
                <a:lnSpc>
                  <a:spcPct val="130000"/>
                </a:lnSpc>
                <a:spcBef>
                  <a:spcPts val="0"/>
                </a:spcBef>
                <a:spcAft>
                  <a:spcPts val="0"/>
                </a:spcAft>
              </a:pPr>
              <a:r>
                <a:rPr lang="zh-CN" altLang="en-US" sz="1600" dirty="0">
                  <a:latin typeface="+mn-ea"/>
                </a:rPr>
                <a:t>（</a:t>
              </a:r>
              <a:r>
                <a:rPr lang="en-US" altLang="zh-CN" sz="1600" dirty="0">
                  <a:latin typeface="+mn-ea"/>
                </a:rPr>
                <a:t>2</a:t>
              </a:r>
              <a:r>
                <a:rPr lang="zh-CN" altLang="en-US" sz="1600" dirty="0">
                  <a:latin typeface="+mn-ea"/>
                </a:rPr>
                <a:t>）所有预制构件与现浇混凝土的面应做粗糙面，无特殊规定时粗糙面度不</a:t>
              </a:r>
              <a:r>
                <a:rPr lang="zh-CN" altLang="en-US" sz="1600" dirty="0" smtClean="0">
                  <a:latin typeface="+mn-ea"/>
                </a:rPr>
                <a:t>小于</a:t>
              </a:r>
              <a:r>
                <a:rPr lang="en-US" altLang="zh-CN" sz="1600" dirty="0" smtClean="0">
                  <a:latin typeface="+mn-ea"/>
                </a:rPr>
                <a:t>4 </a:t>
              </a:r>
              <a:r>
                <a:rPr lang="en-US" altLang="zh-CN" sz="1600" dirty="0">
                  <a:latin typeface="+mn-ea"/>
                </a:rPr>
                <a:t>mm, </a:t>
              </a:r>
              <a:r>
                <a:rPr lang="zh-CN" altLang="en-US" sz="1600" dirty="0">
                  <a:latin typeface="+mn-ea"/>
                </a:rPr>
                <a:t>且外露粗骨料的凹凸整个结合面均匀连续分布。</a:t>
              </a:r>
            </a:p>
            <a:p>
              <a:pPr indent="457200">
                <a:lnSpc>
                  <a:spcPct val="130000"/>
                </a:lnSpc>
                <a:spcBef>
                  <a:spcPts val="0"/>
                </a:spcBef>
                <a:spcAft>
                  <a:spcPts val="0"/>
                </a:spcAft>
              </a:pPr>
              <a:r>
                <a:rPr lang="zh-CN" altLang="en-US" sz="1600" dirty="0">
                  <a:latin typeface="+mn-ea"/>
                </a:rPr>
                <a:t>（</a:t>
              </a:r>
              <a:r>
                <a:rPr lang="en-US" altLang="zh-CN" sz="1600" dirty="0">
                  <a:latin typeface="+mn-ea"/>
                </a:rPr>
                <a:t>3</a:t>
              </a:r>
              <a:r>
                <a:rPr lang="zh-CN" altLang="en-US" sz="1600" dirty="0">
                  <a:latin typeface="+mn-ea"/>
                </a:rPr>
                <a:t>）预制构件的允许尺寸偏差除</a:t>
              </a:r>
              <a:r>
                <a:rPr lang="en-US" altLang="zh-CN" sz="1600" dirty="0">
                  <a:latin typeface="+mn-ea"/>
                </a:rPr>
                <a:t>《</a:t>
              </a:r>
              <a:r>
                <a:rPr lang="zh-CN" altLang="en-US" sz="1600" dirty="0">
                  <a:latin typeface="+mn-ea"/>
                </a:rPr>
                <a:t>装配整体式混凝土结构设计规程</a:t>
              </a:r>
              <a:r>
                <a:rPr lang="en-US" altLang="zh-CN" sz="1600" dirty="0">
                  <a:latin typeface="+mn-ea"/>
                </a:rPr>
                <a:t>》</a:t>
              </a:r>
              <a:r>
                <a:rPr lang="zh-CN" altLang="en-US" sz="1600" dirty="0">
                  <a:latin typeface="+mn-ea"/>
                </a:rPr>
                <a:t>的规定外，</a:t>
              </a:r>
              <a:r>
                <a:rPr lang="zh-CN" altLang="en-US" sz="1600" dirty="0" smtClean="0">
                  <a:latin typeface="+mn-ea"/>
                </a:rPr>
                <a:t>尚应</a:t>
              </a:r>
              <a:r>
                <a:rPr lang="zh-CN" altLang="en-US" sz="1600" dirty="0">
                  <a:latin typeface="+mn-ea"/>
                </a:rPr>
                <a:t>满足规范要求。</a:t>
              </a:r>
              <a:endParaRPr lang="zh-CN" altLang="en-US" sz="1600" dirty="0">
                <a:solidFill>
                  <a:schemeClr val="tx1"/>
                </a:solidFill>
                <a:latin typeface="+mn-ea"/>
                <a:ea typeface="+mn-ea"/>
              </a:endParaRPr>
            </a:p>
          </p:txBody>
        </p:sp>
      </p:grpSp>
      <p:sp>
        <p:nvSpPr>
          <p:cNvPr id="5" name="文本框 4"/>
          <p:cNvSpPr txBox="1"/>
          <p:nvPr/>
        </p:nvSpPr>
        <p:spPr>
          <a:xfrm>
            <a:off x="1112060" y="388938"/>
            <a:ext cx="406954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三、预制构件构造做法</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1263" y="3552145"/>
            <a:ext cx="2190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6917655"/>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2060" y="388938"/>
            <a:ext cx="6355540" cy="954107"/>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（二）装配式结构构造做法</a:t>
            </a:r>
          </a:p>
          <a:p>
            <a:pPr eaLnBrk="1" fontAlgn="auto" hangingPunct="1">
              <a:spcBef>
                <a:spcPts val="0"/>
              </a:spcBef>
              <a:spcAft>
                <a:spcPts val="0"/>
              </a:spcAft>
              <a:defRPr/>
            </a:pP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9979" y="1343045"/>
            <a:ext cx="6894513"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2060" y="388938"/>
            <a:ext cx="8042826"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（二）装配式结构构造做法</a:t>
            </a:r>
          </a:p>
        </p:txBody>
      </p:sp>
      <p:sp>
        <p:nvSpPr>
          <p:cNvPr id="3" name="矩形 2"/>
          <p:cNvSpPr/>
          <p:nvPr/>
        </p:nvSpPr>
        <p:spPr>
          <a:xfrm>
            <a:off x="1338943" y="1197429"/>
            <a:ext cx="7805057" cy="1200329"/>
          </a:xfrm>
          <a:prstGeom prst="rect">
            <a:avLst/>
          </a:prstGeom>
        </p:spPr>
        <p:txBody>
          <a:bodyPr wrap="square">
            <a:spAutoFit/>
          </a:bodyPr>
          <a:lstStyle/>
          <a:p>
            <a:r>
              <a:rPr lang="zh-CN" altLang="en-US" dirty="0" smtClean="0"/>
              <a:t>        预制</a:t>
            </a:r>
            <a:r>
              <a:rPr lang="zh-CN" altLang="en-US" dirty="0"/>
              <a:t>剪力墙底部接缝设置在楼面标高处，接缝高度宜为</a:t>
            </a:r>
            <a:r>
              <a:rPr lang="en-US" altLang="zh-CN" dirty="0"/>
              <a:t>20 mm</a:t>
            </a:r>
            <a:r>
              <a:rPr lang="zh-CN" altLang="en-US" dirty="0"/>
              <a:t>，接缝采用灌浆</a:t>
            </a:r>
            <a:r>
              <a:rPr lang="zh-CN" altLang="en-US" dirty="0" smtClean="0"/>
              <a:t>料填</a:t>
            </a:r>
            <a:r>
              <a:rPr lang="zh-CN" altLang="en-US" dirty="0"/>
              <a:t>实，接缝处后浇混凝土上表面设置粗糙面。</a:t>
            </a:r>
          </a:p>
          <a:p>
            <a:r>
              <a:rPr lang="zh-CN" altLang="en-US" dirty="0" smtClean="0"/>
              <a:t>        屋面</a:t>
            </a:r>
            <a:r>
              <a:rPr lang="zh-CN" altLang="en-US" dirty="0"/>
              <a:t>预制剪力墙顶部设置封闭的后浇圈梁，圈梁高度</a:t>
            </a:r>
            <a:r>
              <a:rPr lang="en-US" altLang="zh-CN" dirty="0"/>
              <a:t>250 mm</a:t>
            </a:r>
            <a:r>
              <a:rPr lang="zh-CN" altLang="en-US" dirty="0"/>
              <a:t>，宽同墙厚，后浇</a:t>
            </a:r>
            <a:r>
              <a:rPr lang="zh-CN" altLang="en-US" dirty="0" smtClean="0"/>
              <a:t>圈梁</a:t>
            </a:r>
            <a:r>
              <a:rPr lang="zh-CN" altLang="en-US" dirty="0"/>
              <a:t>与现浇屋面浇筑成整体，其剖面做法，如图</a:t>
            </a:r>
            <a:r>
              <a:rPr lang="en-US" altLang="zh-CN" dirty="0"/>
              <a:t>2-8-7 </a:t>
            </a:r>
            <a:r>
              <a:rPr lang="zh-CN" altLang="en-US" dirty="0"/>
              <a:t>所示。</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5700" y="2711903"/>
            <a:ext cx="480060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885" y="389255"/>
            <a:ext cx="6412865" cy="52322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（三）预制构件模板与配筋</a:t>
            </a: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图</a:t>
            </a:r>
            <a:endPar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 name="文本框 2"/>
          <p:cNvSpPr txBox="1"/>
          <p:nvPr/>
        </p:nvSpPr>
        <p:spPr>
          <a:xfrm>
            <a:off x="899977" y="1041506"/>
            <a:ext cx="10131425" cy="396134"/>
          </a:xfrm>
          <a:prstGeom prst="rect">
            <a:avLst/>
          </a:prstGeom>
          <a:noFill/>
        </p:spPr>
        <p:txBody>
          <a:bodyPr wrap="square" rtlCol="0" anchor="t">
            <a:spAutoFit/>
          </a:body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b="1" kern="0" dirty="0">
                <a:solidFill>
                  <a:schemeClr val="tx1">
                    <a:lumMod val="75000"/>
                    <a:lumOff val="25000"/>
                  </a:schemeClr>
                </a:solidFill>
              </a:rPr>
              <a:t>预制构件模板与配筋图，如图</a:t>
            </a:r>
            <a:r>
              <a:rPr lang="en-US" altLang="zh-CN" b="1" kern="0" dirty="0">
                <a:solidFill>
                  <a:schemeClr val="tx1">
                    <a:lumMod val="75000"/>
                    <a:lumOff val="25000"/>
                  </a:schemeClr>
                </a:solidFill>
              </a:rPr>
              <a:t>2-8-8 </a:t>
            </a:r>
            <a:r>
              <a:rPr lang="zh-CN" altLang="en-US" b="1" kern="0" dirty="0">
                <a:solidFill>
                  <a:schemeClr val="tx1">
                    <a:lumMod val="75000"/>
                    <a:lumOff val="25000"/>
                  </a:schemeClr>
                </a:solidFill>
              </a:rPr>
              <a:t>所示</a:t>
            </a:r>
            <a:r>
              <a:rPr lang="zh-CN" altLang="en-US" b="1" kern="0" dirty="0" smtClean="0">
                <a:solidFill>
                  <a:schemeClr val="tx1">
                    <a:lumMod val="75000"/>
                    <a:lumOff val="25000"/>
                  </a:schemeClr>
                </a:solidFill>
              </a:rPr>
              <a:t>。</a:t>
            </a:r>
            <a:endParaRPr lang="zh-CN" altLang="en-US" b="1" kern="0" dirty="0">
              <a:solidFill>
                <a:schemeClr val="tx1">
                  <a:lumMod val="75000"/>
                  <a:lumOff val="25000"/>
                </a:schemeClr>
              </a:solidFil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5689" y="923550"/>
            <a:ext cx="5193846" cy="524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885" y="389255"/>
            <a:ext cx="6412865"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（四）预制构件的生产和检验</a:t>
            </a:r>
          </a:p>
        </p:txBody>
      </p:sp>
      <p:sp>
        <p:nvSpPr>
          <p:cNvPr id="3" name="文本框 2"/>
          <p:cNvSpPr txBox="1"/>
          <p:nvPr/>
        </p:nvSpPr>
        <p:spPr>
          <a:xfrm>
            <a:off x="1030605" y="1437640"/>
            <a:ext cx="10524490" cy="2905411"/>
          </a:xfrm>
          <a:prstGeom prst="rect">
            <a:avLst/>
          </a:prstGeom>
          <a:noFill/>
        </p:spPr>
        <p:txBody>
          <a:bodyPr wrap="square" rtlCol="0" anchor="t">
            <a:spAutoFit/>
          </a:body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kern="0" dirty="0">
                <a:solidFill>
                  <a:schemeClr val="tx1">
                    <a:lumMod val="75000"/>
                    <a:lumOff val="25000"/>
                  </a:schemeClr>
                </a:solidFill>
              </a:rPr>
              <a:t>预制构件一般在构件加工工厂生产，与现浇构件相比，构件加工工厂施工条件</a:t>
            </a:r>
            <a:r>
              <a:rPr lang="zh-CN" altLang="en-US" kern="0" dirty="0" smtClean="0">
                <a:solidFill>
                  <a:schemeClr val="tx1">
                    <a:lumMod val="75000"/>
                    <a:lumOff val="25000"/>
                  </a:schemeClr>
                </a:solidFill>
              </a:rPr>
              <a:t>更稳定</a:t>
            </a:r>
            <a:r>
              <a:rPr lang="zh-CN" altLang="en-US" kern="0" dirty="0">
                <a:solidFill>
                  <a:schemeClr val="tx1">
                    <a:lumMod val="75000"/>
                    <a:lumOff val="25000"/>
                  </a:schemeClr>
                </a:solidFill>
              </a:rPr>
              <a:t>，制作程序更规范，也更容易保证构件质量；目前构件加工工厂通常利用流水线</a:t>
            </a:r>
            <a:r>
              <a:rPr lang="zh-CN" altLang="en-US" kern="0" dirty="0" smtClean="0">
                <a:solidFill>
                  <a:schemeClr val="tx1">
                    <a:lumMod val="75000"/>
                    <a:lumOff val="25000"/>
                  </a:schemeClr>
                </a:solidFill>
              </a:rPr>
              <a:t>实现</a:t>
            </a:r>
            <a:r>
              <a:rPr lang="zh-CN" altLang="en-US" kern="0" dirty="0">
                <a:solidFill>
                  <a:schemeClr val="tx1">
                    <a:lumMod val="75000"/>
                    <a:lumOff val="25000"/>
                  </a:schemeClr>
                </a:solidFill>
              </a:rPr>
              <a:t>批量工业化生产，以节约材料，提高生产效率；预制构件加工程序一般包括模板</a:t>
            </a:r>
            <a:r>
              <a:rPr lang="zh-CN" altLang="en-US" kern="0" dirty="0" smtClean="0">
                <a:solidFill>
                  <a:schemeClr val="tx1">
                    <a:lumMod val="75000"/>
                    <a:lumOff val="25000"/>
                  </a:schemeClr>
                </a:solidFill>
              </a:rPr>
              <a:t>组装→</a:t>
            </a:r>
            <a:r>
              <a:rPr lang="zh-CN" altLang="en-US" kern="0" dirty="0">
                <a:solidFill>
                  <a:schemeClr val="tx1">
                    <a:lumMod val="75000"/>
                    <a:lumOff val="25000"/>
                  </a:schemeClr>
                </a:solidFill>
              </a:rPr>
              <a:t>划线→预埋件安装→混凝土浇筑→混凝土养护→脱模、起吊、堆放→出厂</a:t>
            </a:r>
            <a:r>
              <a:rPr lang="zh-CN" altLang="en-US" kern="0" dirty="0" smtClean="0">
                <a:solidFill>
                  <a:schemeClr val="tx1">
                    <a:lumMod val="75000"/>
                    <a:lumOff val="25000"/>
                  </a:schemeClr>
                </a:solidFill>
              </a:rPr>
              <a:t>。</a:t>
            </a:r>
            <a:endParaRPr lang="en-US" altLang="zh-CN" kern="0" dirty="0" smtClean="0">
              <a:solidFill>
                <a:schemeClr val="tx1">
                  <a:lumMod val="75000"/>
                  <a:lumOff val="25000"/>
                </a:schemeClr>
              </a:solidFill>
            </a:endParaRPr>
          </a:p>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kern="0" dirty="0">
                <a:solidFill>
                  <a:schemeClr val="tx1">
                    <a:lumMod val="75000"/>
                    <a:lumOff val="25000"/>
                  </a:schemeClr>
                </a:solidFill>
              </a:rPr>
              <a:t>装配整体式结构中，节点及接缝处的纵向钢筋连接宜根据接头受力、施工工艺</a:t>
            </a:r>
            <a:r>
              <a:rPr lang="zh-CN" altLang="en-US" kern="0" dirty="0" smtClean="0">
                <a:solidFill>
                  <a:schemeClr val="tx1">
                    <a:lumMod val="75000"/>
                    <a:lumOff val="25000"/>
                  </a:schemeClr>
                </a:solidFill>
              </a:rPr>
              <a:t>等要求</a:t>
            </a:r>
            <a:r>
              <a:rPr lang="zh-CN" altLang="en-US" kern="0" dirty="0">
                <a:solidFill>
                  <a:schemeClr val="tx1">
                    <a:lumMod val="75000"/>
                    <a:lumOff val="25000"/>
                  </a:schemeClr>
                </a:solidFill>
              </a:rPr>
              <a:t>选用机械连接、套筒灌浆连接、浆锚搭接连接、焊接连接、绑扎搭接等连接方式</a:t>
            </a:r>
            <a:r>
              <a:rPr lang="zh-CN" altLang="en-US" kern="0" dirty="0" smtClean="0">
                <a:solidFill>
                  <a:schemeClr val="tx1">
                    <a:lumMod val="75000"/>
                    <a:lumOff val="25000"/>
                  </a:schemeClr>
                </a:solidFill>
              </a:rPr>
              <a:t>，并</a:t>
            </a:r>
            <a:r>
              <a:rPr lang="zh-CN" altLang="en-US" kern="0" dirty="0">
                <a:solidFill>
                  <a:schemeClr val="tx1">
                    <a:lumMod val="75000"/>
                    <a:lumOff val="25000"/>
                  </a:schemeClr>
                </a:solidFill>
              </a:rPr>
              <a:t>应符合国家现行有关标准的规定。钢筋灌浆套筒，如图</a:t>
            </a:r>
            <a:r>
              <a:rPr lang="en-US" altLang="zh-CN" kern="0" dirty="0">
                <a:solidFill>
                  <a:schemeClr val="tx1">
                    <a:lumMod val="75000"/>
                    <a:lumOff val="25000"/>
                  </a:schemeClr>
                </a:solidFill>
              </a:rPr>
              <a:t>2-8-9 </a:t>
            </a:r>
            <a:r>
              <a:rPr lang="zh-CN" altLang="en-US" kern="0" dirty="0">
                <a:solidFill>
                  <a:schemeClr val="tx1">
                    <a:lumMod val="75000"/>
                    <a:lumOff val="25000"/>
                  </a:schemeClr>
                </a:solidFill>
              </a:rPr>
              <a:t>所示；预制框架柱预</a:t>
            </a:r>
            <a:r>
              <a:rPr lang="zh-CN" altLang="en-US" kern="0" dirty="0" smtClean="0">
                <a:solidFill>
                  <a:schemeClr val="tx1">
                    <a:lumMod val="75000"/>
                    <a:lumOff val="25000"/>
                  </a:schemeClr>
                </a:solidFill>
              </a:rPr>
              <a:t>埋连接</a:t>
            </a:r>
            <a:r>
              <a:rPr lang="zh-CN" altLang="en-US" kern="0" dirty="0">
                <a:solidFill>
                  <a:schemeClr val="tx1">
                    <a:lumMod val="75000"/>
                    <a:lumOff val="25000"/>
                  </a:schemeClr>
                </a:solidFill>
              </a:rPr>
              <a:t>套筒，如图</a:t>
            </a:r>
            <a:r>
              <a:rPr lang="en-US" altLang="zh-CN" kern="0" dirty="0">
                <a:solidFill>
                  <a:schemeClr val="tx1">
                    <a:lumMod val="75000"/>
                    <a:lumOff val="25000"/>
                  </a:schemeClr>
                </a:solidFill>
              </a:rPr>
              <a:t>2-8-10 </a:t>
            </a:r>
            <a:r>
              <a:rPr lang="zh-CN" altLang="en-US" kern="0" dirty="0">
                <a:solidFill>
                  <a:schemeClr val="tx1">
                    <a:lumMod val="75000"/>
                    <a:lumOff val="25000"/>
                  </a:schemeClr>
                </a:solidFill>
              </a:rPr>
              <a:t>所示；预制剪力墙预留的水电孔洞，如图</a:t>
            </a:r>
            <a:r>
              <a:rPr lang="en-US" altLang="zh-CN" kern="0" dirty="0">
                <a:solidFill>
                  <a:schemeClr val="tx1">
                    <a:lumMod val="75000"/>
                    <a:lumOff val="25000"/>
                  </a:schemeClr>
                </a:solidFill>
              </a:rPr>
              <a:t>2-8-11 </a:t>
            </a:r>
            <a:r>
              <a:rPr lang="zh-CN" altLang="en-US" kern="0" dirty="0">
                <a:solidFill>
                  <a:schemeClr val="tx1">
                    <a:lumMod val="75000"/>
                    <a:lumOff val="25000"/>
                  </a:schemeClr>
                </a:solidFill>
              </a:rPr>
              <a:t>所示。</a:t>
            </a:r>
            <a:endParaRPr lang="zh-CN" altLang="en-US" kern="0" dirty="0" smtClean="0">
              <a:solidFill>
                <a:schemeClr val="tx1">
                  <a:lumMod val="75000"/>
                  <a:lumOff val="25000"/>
                </a:schemeClr>
              </a:solidFill>
              <a:uFillTx/>
            </a:endParaRP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885" y="389255"/>
            <a:ext cx="6412865"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（四）预制构件的生产和检验</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914" y="1379084"/>
            <a:ext cx="521970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227" y="2798309"/>
            <a:ext cx="566737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8543" y="2798309"/>
            <a:ext cx="620077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603838"/>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3930" y="4521835"/>
            <a:ext cx="7535545" cy="140038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了解装配式混凝土结构的概念。</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熟悉装配式混凝土结构体系的分类</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理解装配式混凝土结构建筑的优缺点。</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503930" y="386651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装配式混凝土结构的概述</a:t>
            </a:r>
            <a:endParaRPr lang="zh-CN" altLang="en-US" sz="3600" b="1" dirty="0">
              <a:solidFill>
                <a:srgbClr val="000000">
                  <a:lumMod val="75000"/>
                  <a:lumOff val="25000"/>
                </a:srgbClr>
              </a:solidFill>
              <a:latin typeface="宋体" panose="02010600030101010101" pitchFamily="2" charset="-122"/>
              <a:ea typeface="宋体" panose="02010600030101010101" pitchFamily="2"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2"/>
            </p:custDataLst>
          </p:nvPr>
        </p:nvSpPr>
        <p:spPr>
          <a:xfrm>
            <a:off x="0" y="0"/>
            <a:ext cx="12192000" cy="6858000"/>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sp>
        <p:nvSpPr>
          <p:cNvPr id="52" name="等腰三角形 51"/>
          <p:cNvSpPr/>
          <p:nvPr>
            <p:custDataLst>
              <p:tags r:id="rId3"/>
            </p:custDataLst>
          </p:nvPr>
        </p:nvSpPr>
        <p:spPr>
          <a:xfrm rot="18491121">
            <a:off x="2955913" y="551593"/>
            <a:ext cx="453316" cy="39079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4" name="任意多边形: 形状 43"/>
          <p:cNvSpPr/>
          <p:nvPr>
            <p:custDataLst>
              <p:tags r:id="rId4"/>
            </p:custDataLst>
          </p:nvPr>
        </p:nvSpPr>
        <p:spPr>
          <a:xfrm>
            <a:off x="0" y="0"/>
            <a:ext cx="2977092" cy="2641354"/>
          </a:xfrm>
          <a:custGeom>
            <a:avLst/>
            <a:gdLst>
              <a:gd name="connsiteX0" fmla="*/ 1850739 w 2977092"/>
              <a:gd name="connsiteY0" fmla="*/ 0 h 2641354"/>
              <a:gd name="connsiteX1" fmla="*/ 2976103 w 2977092"/>
              <a:gd name="connsiteY1" fmla="*/ 0 h 2641354"/>
              <a:gd name="connsiteX2" fmla="*/ 2977092 w 2977092"/>
              <a:gd name="connsiteY2" fmla="*/ 19598 h 2641354"/>
              <a:gd name="connsiteX3" fmla="*/ 355336 w 2977092"/>
              <a:gd name="connsiteY3" fmla="*/ 2641354 h 2641354"/>
              <a:gd name="connsiteX4" fmla="*/ 87277 w 2977092"/>
              <a:gd name="connsiteY4" fmla="*/ 2627818 h 2641354"/>
              <a:gd name="connsiteX5" fmla="*/ 0 w 2977092"/>
              <a:gd name="connsiteY5" fmla="*/ 2614498 h 2641354"/>
              <a:gd name="connsiteX6" fmla="*/ 0 w 2977092"/>
              <a:gd name="connsiteY6" fmla="*/ 1471767 h 2641354"/>
              <a:gd name="connsiteX7" fmla="*/ 53761 w 2977092"/>
              <a:gd name="connsiteY7" fmla="*/ 1485590 h 2641354"/>
              <a:gd name="connsiteX8" fmla="*/ 355336 w 2977092"/>
              <a:gd name="connsiteY8" fmla="*/ 1515991 h 2641354"/>
              <a:gd name="connsiteX9" fmla="*/ 1851729 w 2977092"/>
              <a:gd name="connsiteY9" fmla="*/ 19598 h 26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7092" h="2641354">
                <a:moveTo>
                  <a:pt x="1850739" y="0"/>
                </a:moveTo>
                <a:lnTo>
                  <a:pt x="2976103" y="0"/>
                </a:lnTo>
                <a:lnTo>
                  <a:pt x="2977092" y="19598"/>
                </a:lnTo>
                <a:cubicBezTo>
                  <a:pt x="2977092" y="1467554"/>
                  <a:pt x="1803292" y="2641354"/>
                  <a:pt x="355336" y="2641354"/>
                </a:cubicBezTo>
                <a:cubicBezTo>
                  <a:pt x="264839" y="2641354"/>
                  <a:pt x="175412" y="2636769"/>
                  <a:pt x="87277" y="2627818"/>
                </a:cubicBezTo>
                <a:lnTo>
                  <a:pt x="0" y="2614498"/>
                </a:lnTo>
                <a:lnTo>
                  <a:pt x="0" y="1471767"/>
                </a:lnTo>
                <a:lnTo>
                  <a:pt x="53761" y="1485590"/>
                </a:lnTo>
                <a:cubicBezTo>
                  <a:pt x="151172" y="1505523"/>
                  <a:pt x="252032" y="1515991"/>
                  <a:pt x="355336" y="1515991"/>
                </a:cubicBezTo>
                <a:cubicBezTo>
                  <a:pt x="1181771" y="1515991"/>
                  <a:pt x="1851729" y="846033"/>
                  <a:pt x="1851729" y="19598"/>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9" name="任意多边形: 形状 38"/>
          <p:cNvSpPr/>
          <p:nvPr>
            <p:custDataLst>
              <p:tags r:id="rId5"/>
            </p:custDataLst>
          </p:nvPr>
        </p:nvSpPr>
        <p:spPr>
          <a:xfrm>
            <a:off x="10118737" y="4412046"/>
            <a:ext cx="2073263" cy="2445954"/>
          </a:xfrm>
          <a:custGeom>
            <a:avLst/>
            <a:gdLst>
              <a:gd name="connsiteX0" fmla="*/ 2057367 w 2073263"/>
              <a:gd name="connsiteY0" fmla="*/ 0 h 2445954"/>
              <a:gd name="connsiteX1" fmla="*/ 2073263 w 2073263"/>
              <a:gd name="connsiteY1" fmla="*/ 803 h 2445954"/>
              <a:gd name="connsiteX2" fmla="*/ 2073263 w 2073263"/>
              <a:gd name="connsiteY2" fmla="*/ 973979 h 2445954"/>
              <a:gd name="connsiteX3" fmla="*/ 2057367 w 2073263"/>
              <a:gd name="connsiteY3" fmla="*/ 973176 h 2445954"/>
              <a:gd name="connsiteX4" fmla="*/ 973176 w 2073263"/>
              <a:gd name="connsiteY4" fmla="*/ 2057367 h 2445954"/>
              <a:gd name="connsiteX5" fmla="*/ 995203 w 2073263"/>
              <a:gd name="connsiteY5" fmla="*/ 2275870 h 2445954"/>
              <a:gd name="connsiteX6" fmla="*/ 1048000 w 2073263"/>
              <a:gd name="connsiteY6" fmla="*/ 2445954 h 2445954"/>
              <a:gd name="connsiteX7" fmla="*/ 39173 w 2073263"/>
              <a:gd name="connsiteY7" fmla="*/ 2445954 h 2445954"/>
              <a:gd name="connsiteX8" fmla="*/ 0 w 2073263"/>
              <a:gd name="connsiteY8" fmla="*/ 2057367 h 2445954"/>
              <a:gd name="connsiteX9" fmla="*/ 2057367 w 2073263"/>
              <a:gd name="connsiteY9" fmla="*/ 0 h 24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3263" h="2445954">
                <a:moveTo>
                  <a:pt x="2057367" y="0"/>
                </a:moveTo>
                <a:lnTo>
                  <a:pt x="2073263" y="803"/>
                </a:lnTo>
                <a:lnTo>
                  <a:pt x="2073263" y="973979"/>
                </a:lnTo>
                <a:lnTo>
                  <a:pt x="2057367" y="973176"/>
                </a:lnTo>
                <a:cubicBezTo>
                  <a:pt x="1458585" y="973176"/>
                  <a:pt x="973176" y="1458585"/>
                  <a:pt x="973176" y="2057367"/>
                </a:cubicBezTo>
                <a:cubicBezTo>
                  <a:pt x="973176" y="2132215"/>
                  <a:pt x="980760" y="2205291"/>
                  <a:pt x="995203" y="2275870"/>
                </a:cubicBezTo>
                <a:lnTo>
                  <a:pt x="1048000" y="2445954"/>
                </a:lnTo>
                <a:lnTo>
                  <a:pt x="39173" y="2445954"/>
                </a:lnTo>
                <a:lnTo>
                  <a:pt x="0" y="2057367"/>
                </a:lnTo>
                <a:cubicBezTo>
                  <a:pt x="0" y="921116"/>
                  <a:pt x="921115" y="0"/>
                  <a:pt x="2057367" y="0"/>
                </a:cubicBez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mn-ea"/>
            </a:endParaRPr>
          </a:p>
        </p:txBody>
      </p:sp>
      <p:sp>
        <p:nvSpPr>
          <p:cNvPr id="47" name="椭圆 46"/>
          <p:cNvSpPr/>
          <p:nvPr>
            <p:custDataLst>
              <p:tags r:id="rId6"/>
            </p:custDataLst>
          </p:nvPr>
        </p:nvSpPr>
        <p:spPr>
          <a:xfrm>
            <a:off x="9921433" y="3758859"/>
            <a:ext cx="1514300" cy="15143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7" name="任意多边形: 形状 36"/>
          <p:cNvSpPr/>
          <p:nvPr>
            <p:custDataLst>
              <p:tags r:id="rId7"/>
            </p:custDataLst>
          </p:nvPr>
        </p:nvSpPr>
        <p:spPr>
          <a:xfrm>
            <a:off x="2038529" y="105455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6" name="任意多边形: 形状 35"/>
          <p:cNvSpPr/>
          <p:nvPr>
            <p:custDataLst>
              <p:tags r:id="rId8"/>
            </p:custDataLst>
          </p:nvPr>
        </p:nvSpPr>
        <p:spPr>
          <a:xfrm>
            <a:off x="2038529" y="86613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27" name="组合 26"/>
          <p:cNvGrpSpPr/>
          <p:nvPr>
            <p:custDataLst>
              <p:tags r:id="rId9"/>
            </p:custDataLst>
          </p:nvPr>
        </p:nvGrpSpPr>
        <p:grpSpPr>
          <a:xfrm>
            <a:off x="8933479" y="697009"/>
            <a:ext cx="974314" cy="562692"/>
            <a:chOff x="7246094" y="594777"/>
            <a:chExt cx="974314" cy="562692"/>
          </a:xfrm>
          <a:solidFill>
            <a:schemeClr val="accent1">
              <a:lumMod val="60000"/>
              <a:lumOff val="40000"/>
            </a:schemeClr>
          </a:solidFill>
        </p:grpSpPr>
        <p:sp>
          <p:nvSpPr>
            <p:cNvPr id="28" name="任意多边形: 形状 27"/>
            <p:cNvSpPr/>
            <p:nvPr>
              <p:custDataLst>
                <p:tags r:id="rId16"/>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任意多边形: 形状 28"/>
            <p:cNvSpPr/>
            <p:nvPr>
              <p:custDataLst>
                <p:tags r:id="rId17"/>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45" name="椭圆 44"/>
          <p:cNvSpPr/>
          <p:nvPr>
            <p:custDataLst>
              <p:tags r:id="rId10"/>
            </p:custDataLst>
          </p:nvPr>
        </p:nvSpPr>
        <p:spPr>
          <a:xfrm>
            <a:off x="695459" y="2369713"/>
            <a:ext cx="669702" cy="6697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6" name="椭圆 45"/>
          <p:cNvSpPr/>
          <p:nvPr>
            <p:custDataLst>
              <p:tags r:id="rId11"/>
            </p:custDataLst>
          </p:nvPr>
        </p:nvSpPr>
        <p:spPr>
          <a:xfrm>
            <a:off x="476518" y="3232597"/>
            <a:ext cx="196403" cy="19640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8" name="椭圆 47"/>
          <p:cNvSpPr/>
          <p:nvPr>
            <p:custDataLst>
              <p:tags r:id="rId12"/>
            </p:custDataLst>
          </p:nvPr>
        </p:nvSpPr>
        <p:spPr>
          <a:xfrm>
            <a:off x="10883536" y="3262836"/>
            <a:ext cx="332330" cy="3323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1" name="椭圆 50"/>
          <p:cNvSpPr/>
          <p:nvPr>
            <p:custDataLst>
              <p:tags r:id="rId13"/>
            </p:custDataLst>
          </p:nvPr>
        </p:nvSpPr>
        <p:spPr>
          <a:xfrm>
            <a:off x="11294772" y="3134396"/>
            <a:ext cx="155323" cy="1497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 name="矩形 1"/>
          <p:cNvSpPr/>
          <p:nvPr>
            <p:custDataLst>
              <p:tags r:id="rId14"/>
            </p:custDataLst>
          </p:nvPr>
        </p:nvSpPr>
        <p:spPr>
          <a:xfrm>
            <a:off x="2563223" y="1259701"/>
            <a:ext cx="5448300" cy="523240"/>
          </a:xfrm>
          <a:prstGeom prst="rect">
            <a:avLst/>
          </a:prstGeom>
        </p:spPr>
        <p:txBody>
          <a:bodyPr wrap="square">
            <a:normAutofit fontScale="97500"/>
          </a:bodyPr>
          <a:lstStyle/>
          <a:p>
            <a:pPr fontAlgn="ctr">
              <a:spcBef>
                <a:spcPts val="1000"/>
              </a:spcBef>
              <a:buClr>
                <a:schemeClr val="tx2">
                  <a:lumMod val="75000"/>
                </a:schemeClr>
              </a:buClr>
              <a:buSzPct val="130000"/>
            </a:pPr>
            <a:r>
              <a:rPr lang="zh-CN" altLang="en-US" sz="2800" b="1" dirty="0">
                <a:solidFill>
                  <a:schemeClr val="accent1"/>
                </a:solidFill>
                <a:latin typeface="Arial" panose="020B0604020202020204" pitchFamily="34" charset="0"/>
                <a:ea typeface="微软雅黑" panose="020B0503020204020204" pitchFamily="34" charset="-122"/>
              </a:rPr>
              <a:t>装配式混凝土结构的概念</a:t>
            </a:r>
          </a:p>
        </p:txBody>
      </p:sp>
      <p:sp>
        <p:nvSpPr>
          <p:cNvPr id="19" name="文本框 18"/>
          <p:cNvSpPr txBox="1"/>
          <p:nvPr>
            <p:custDataLst>
              <p:tags r:id="rId15"/>
            </p:custDataLst>
          </p:nvPr>
        </p:nvSpPr>
        <p:spPr>
          <a:xfrm>
            <a:off x="2264229" y="1959430"/>
            <a:ext cx="8055429" cy="3770384"/>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lvl="0" fontAlgn="ctr">
              <a:spcBef>
                <a:spcPts val="1000"/>
              </a:spcBef>
              <a:spcAft>
                <a:spcPts val="0"/>
              </a:spcAft>
              <a:buSzPct val="90000"/>
            </a:pP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装配式</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建筑（ </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Assembled building</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 是结构系统、外围护系统、设备与管线系统、</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内装</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系统的主要部分采用预制部品部件集成的建筑。</a:t>
            </a:r>
          </a:p>
          <a:p>
            <a:pPr lvl="0" fontAlgn="ctr">
              <a:spcBef>
                <a:spcPts val="1000"/>
              </a:spcBef>
              <a:spcAft>
                <a:spcPts val="0"/>
              </a:spcAft>
              <a:buSzPct val="90000"/>
            </a:pPr>
            <a:r>
              <a:rPr lang="zh-CN" altLang="en-US" dirty="0">
                <a:solidFill>
                  <a:schemeClr val="tx1">
                    <a:lumMod val="85000"/>
                    <a:lumOff val="15000"/>
                  </a:schemeClr>
                </a:solidFill>
                <a:latin typeface="Arial" panose="020B0604020202020204" pitchFamily="34" charset="0"/>
                <a:ea typeface="微软雅黑" panose="020B0503020204020204" pitchFamily="34" charset="-122"/>
              </a:rPr>
              <a:t>装配式结构（</a:t>
            </a:r>
            <a:r>
              <a:rPr lang="en-US" altLang="zh-CN" dirty="0">
                <a:solidFill>
                  <a:schemeClr val="tx1">
                    <a:lumMod val="85000"/>
                    <a:lumOff val="15000"/>
                  </a:schemeClr>
                </a:solidFill>
                <a:latin typeface="Arial" panose="020B0604020202020204" pitchFamily="34" charset="0"/>
                <a:ea typeface="微软雅黑" panose="020B0503020204020204" pitchFamily="34" charset="-122"/>
              </a:rPr>
              <a:t>Prefabricated concrete structure</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）是装配式混凝土结构的简称，以</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预制构件</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为主要受力构件经装配、连接而成的混凝土结构。装配式钢筋混凝土结构是我国</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建筑结构</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发展的重要方向之一，它有利于我国建筑工业化的发展，提高生产效率节约</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能源</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，发展绿色环保建筑，并且有利于提高和保证建筑工程质量。与现浇施工工法相比</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，装配式</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混凝土结构有利于绿色施工，因为装配式施工更能符合绿色施工的节地、节能</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、节</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材、节水和环境保护等要求，降低对环境的负面影响，包括降低噪音、防止扬尘</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、减少</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环境污染、清洁运输、减少场地干扰、节约水、电、材料等资源和能源，遵循</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rPr>
              <a:t>可持续发展</a:t>
            </a:r>
            <a:r>
              <a:rPr lang="zh-CN" altLang="en-US" dirty="0">
                <a:solidFill>
                  <a:schemeClr val="tx1">
                    <a:lumMod val="85000"/>
                    <a:lumOff val="15000"/>
                  </a:schemeClr>
                </a:solidFill>
                <a:latin typeface="Arial" panose="020B0604020202020204" pitchFamily="34" charset="0"/>
                <a:ea typeface="微软雅黑" panose="020B0503020204020204" pitchFamily="34" charset="-122"/>
              </a:rPr>
              <a:t>的原则。</a:t>
            </a:r>
            <a:endParaRPr lang="zh-CN" altLang="en-US" sz="1600" dirty="0">
              <a:solidFill>
                <a:schemeClr val="tx1">
                  <a:lumMod val="85000"/>
                  <a:lumOff val="1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3170303" y="624726"/>
            <a:ext cx="5755984" cy="738554"/>
          </a:xfrm>
          <a:prstGeom prst="rect">
            <a:avLst/>
          </a:prstGeom>
          <a:noFill/>
        </p:spPr>
        <p:txBody>
          <a:bodyPr wrap="square" rtlCol="0" anchor="ctr" anchorCtr="0">
            <a:normAutofit fontScale="77500" lnSpcReduction="20000"/>
          </a:bodyPr>
          <a:lstStyle/>
          <a:p>
            <a:pPr algn="ctr">
              <a:lnSpc>
                <a:spcPct val="120000"/>
              </a:lnSpc>
            </a:pPr>
            <a:r>
              <a:rPr lang="zh-CN" altLang="en-US" sz="3600" b="1" spc="300" dirty="0">
                <a:latin typeface="Arial" panose="020B0604020202020204" pitchFamily="34" charset="0"/>
                <a:ea typeface="微软雅黑" panose="020B0503020204020204" pitchFamily="34" charset="-122"/>
                <a:sym typeface="Arial" panose="020B0604020202020204" pitchFamily="34" charset="0"/>
              </a:rPr>
              <a:t>装配式混凝土结构体系的分类</a:t>
            </a:r>
          </a:p>
        </p:txBody>
      </p:sp>
      <p:sp>
        <p:nvSpPr>
          <p:cNvPr id="65" name="Shape 8696"/>
          <p:cNvSpPr/>
          <p:nvPr>
            <p:custDataLst>
              <p:tags r:id="rId3"/>
            </p:custDataLst>
          </p:nvPr>
        </p:nvSpPr>
        <p:spPr>
          <a:xfrm>
            <a:off x="4166964" y="1804905"/>
            <a:ext cx="1663617" cy="190755"/>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68" name="Shape 8699"/>
          <p:cNvSpPr/>
          <p:nvPr>
            <p:custDataLst>
              <p:tags r:id="rId4"/>
            </p:custDataLst>
          </p:nvPr>
        </p:nvSpPr>
        <p:spPr>
          <a:xfrm rot="1607237">
            <a:off x="7479541" y="3336712"/>
            <a:ext cx="851076" cy="6065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custDataLst>
              <p:tags r:id="rId5"/>
            </p:custDataLst>
          </p:nvPr>
        </p:nvSpPr>
        <p:spPr>
          <a:xfrm>
            <a:off x="3118448" y="867659"/>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6"/>
            </p:custDataLst>
          </p:nvPr>
        </p:nvSpPr>
        <p:spPr>
          <a:xfrm>
            <a:off x="2975901" y="994003"/>
            <a:ext cx="5010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7"/>
            </p:custDataLst>
          </p:nvPr>
        </p:nvSpPr>
        <p:spPr>
          <a:xfrm>
            <a:off x="2856097" y="1103772"/>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8"/>
            </p:custDataLst>
          </p:nvPr>
        </p:nvSpPr>
        <p:spPr>
          <a:xfrm>
            <a:off x="8806378" y="780974"/>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9"/>
            </p:custDataLst>
          </p:nvPr>
        </p:nvSpPr>
        <p:spPr>
          <a:xfrm>
            <a:off x="8952109" y="907318"/>
            <a:ext cx="4992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0"/>
            </p:custDataLst>
          </p:nvPr>
        </p:nvSpPr>
        <p:spPr>
          <a:xfrm>
            <a:off x="9094656" y="1024000"/>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custDataLst>
              <p:tags r:id="rId11"/>
            </p:custDataLst>
          </p:nvPr>
        </p:nvSpPr>
        <p:spPr>
          <a:xfrm>
            <a:off x="315687" y="1539670"/>
            <a:ext cx="3638014" cy="753027"/>
          </a:xfrm>
          <a:prstGeom prst="rect">
            <a:avLst/>
          </a:prstGeom>
          <a:noFill/>
        </p:spPr>
        <p:txBody>
          <a:bodyPr wrap="square" bIns="0" rtlCol="0" anchor="b" anchorCtr="0">
            <a:spAutoFit/>
          </a:bodyPr>
          <a:lstStyle/>
          <a:p>
            <a:pPr>
              <a:lnSpc>
                <a:spcPct val="120000"/>
              </a:lnSpc>
            </a:pPr>
            <a:r>
              <a:rPr lang="zh-CN" altLang="en-US" sz="2000" b="1" spc="300" dirty="0" smtClean="0">
                <a:solidFill>
                  <a:srgbClr val="F87616"/>
                </a:solidFill>
                <a:latin typeface="Arial" panose="020B0604020202020204" pitchFamily="34" charset="0"/>
                <a:ea typeface="微软雅黑" panose="020B0503020204020204" pitchFamily="34" charset="-122"/>
                <a:sym typeface="Arial" panose="020B0604020202020204" pitchFamily="34" charset="0"/>
              </a:rPr>
              <a:t>（一）装配式</a:t>
            </a:r>
            <a:r>
              <a:rPr lang="zh-CN" altLang="en-US" sz="2000" b="1" spc="300" dirty="0">
                <a:solidFill>
                  <a:srgbClr val="F87616"/>
                </a:solidFill>
                <a:latin typeface="Arial" panose="020B0604020202020204" pitchFamily="34" charset="0"/>
                <a:ea typeface="微软雅黑" panose="020B0503020204020204" pitchFamily="34" charset="-122"/>
                <a:sym typeface="Arial" panose="020B0604020202020204" pitchFamily="34" charset="0"/>
              </a:rPr>
              <a:t>混凝土框架结构</a:t>
            </a:r>
          </a:p>
        </p:txBody>
      </p:sp>
      <p:sp>
        <p:nvSpPr>
          <p:cNvPr id="46" name="文本框 18"/>
          <p:cNvSpPr txBox="1"/>
          <p:nvPr>
            <p:custDataLst>
              <p:tags r:id="rId12"/>
            </p:custDataLst>
          </p:nvPr>
        </p:nvSpPr>
        <p:spPr>
          <a:xfrm>
            <a:off x="782984" y="2204375"/>
            <a:ext cx="2580163" cy="2093202"/>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400" spc="150" dirty="0">
                <a:sym typeface="Arial" panose="020B0604020202020204" pitchFamily="34" charset="0"/>
              </a:rPr>
              <a:t>装配式混凝土框架结构</a:t>
            </a:r>
            <a:r>
              <a:rPr lang="zh-CN" altLang="en-US" sz="1400" spc="150" dirty="0" smtClean="0">
                <a:sym typeface="Arial" panose="020B0604020202020204" pitchFamily="34" charset="0"/>
              </a:rPr>
              <a:t>一般由</a:t>
            </a:r>
            <a:r>
              <a:rPr lang="zh-CN" altLang="en-US" sz="1400" spc="150" dirty="0">
                <a:sym typeface="Arial" panose="020B0604020202020204" pitchFamily="34" charset="0"/>
              </a:rPr>
              <a:t>预制梁、预制柱（现浇柱）、预制楼梯、预制楼板、</a:t>
            </a:r>
          </a:p>
          <a:p>
            <a:pPr>
              <a:lnSpc>
                <a:spcPct val="120000"/>
              </a:lnSpc>
            </a:pPr>
            <a:r>
              <a:rPr lang="zh-CN" altLang="en-US" sz="1400" spc="150" dirty="0">
                <a:sym typeface="Arial" panose="020B0604020202020204" pitchFamily="34" charset="0"/>
              </a:rPr>
              <a:t>预制外挂墙板等构件组成。结构传力路径明确，装配效率高，现场湿作业少，是最</a:t>
            </a:r>
            <a:r>
              <a:rPr lang="zh-CN" altLang="en-US" sz="1400" spc="150" dirty="0" smtClean="0">
                <a:sym typeface="Arial" panose="020B0604020202020204" pitchFamily="34" charset="0"/>
              </a:rPr>
              <a:t>适合</a:t>
            </a:r>
            <a:r>
              <a:rPr lang="zh-CN" altLang="en-US" sz="1400" spc="150" dirty="0">
                <a:sym typeface="Arial" panose="020B0604020202020204" pitchFamily="34" charset="0"/>
              </a:rPr>
              <a:t>进行预制装配化的结构形式。</a:t>
            </a: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p:cNvSpPr txBox="1"/>
          <p:nvPr>
            <p:custDataLst>
              <p:tags r:id="rId13"/>
            </p:custDataLst>
          </p:nvPr>
        </p:nvSpPr>
        <p:spPr>
          <a:xfrm>
            <a:off x="8475895" y="2206515"/>
            <a:ext cx="2813963" cy="784830"/>
          </a:xfrm>
          <a:prstGeom prst="rect">
            <a:avLst/>
          </a:prstGeom>
          <a:noFill/>
        </p:spPr>
        <p:txBody>
          <a:bodyPr wrap="square" bIns="0" rtlCol="0" anchor="b" anchorCtr="0">
            <a:spAutoFit/>
          </a:bodyPr>
          <a:lstStyle/>
          <a:p>
            <a:pPr>
              <a:lnSpc>
                <a:spcPct val="120000"/>
              </a:lnSpc>
            </a:pPr>
            <a:r>
              <a:rPr lang="zh-CN" altLang="en-US" sz="2000" b="1" spc="300" dirty="0" smtClean="0">
                <a:solidFill>
                  <a:srgbClr val="00B050"/>
                </a:solidFill>
                <a:latin typeface="Arial" panose="020B0604020202020204" pitchFamily="34" charset="0"/>
                <a:ea typeface="微软雅黑" panose="020B0503020204020204" pitchFamily="34" charset="-122"/>
                <a:sym typeface="Arial" panose="020B0604020202020204" pitchFamily="34" charset="0"/>
              </a:rPr>
              <a:t>（</a:t>
            </a:r>
            <a:r>
              <a:rPr lang="zh-CN" altLang="en-US" sz="2000" b="1" spc="300" dirty="0">
                <a:solidFill>
                  <a:srgbClr val="00B050"/>
                </a:solidFill>
                <a:latin typeface="Arial" panose="020B0604020202020204" pitchFamily="34" charset="0"/>
                <a:ea typeface="微软雅黑" panose="020B0503020204020204" pitchFamily="34" charset="-122"/>
                <a:sym typeface="Arial" panose="020B0604020202020204" pitchFamily="34" charset="0"/>
              </a:rPr>
              <a:t>三）装配式混凝土框架</a:t>
            </a:r>
            <a:r>
              <a:rPr lang="en-US" altLang="zh-CN" sz="2000" b="1" spc="300" dirty="0">
                <a:solidFill>
                  <a:srgbClr val="00B050"/>
                </a:solidFill>
                <a:latin typeface="Arial" panose="020B0604020202020204" pitchFamily="34" charset="0"/>
                <a:ea typeface="微软雅黑" panose="020B0503020204020204" pitchFamily="34" charset="-122"/>
                <a:sym typeface="Arial" panose="020B0604020202020204" pitchFamily="34" charset="0"/>
              </a:rPr>
              <a:t>—</a:t>
            </a:r>
            <a:r>
              <a:rPr lang="zh-CN" altLang="en-US" sz="2000" b="1" spc="300" dirty="0">
                <a:solidFill>
                  <a:srgbClr val="00B050"/>
                </a:solidFill>
                <a:latin typeface="Arial" panose="020B0604020202020204" pitchFamily="34" charset="0"/>
                <a:ea typeface="微软雅黑" panose="020B0503020204020204" pitchFamily="34" charset="-122"/>
                <a:sym typeface="Arial" panose="020B0604020202020204" pitchFamily="34" charset="0"/>
              </a:rPr>
              <a:t>剪力墙结构</a:t>
            </a:r>
          </a:p>
        </p:txBody>
      </p:sp>
      <p:sp>
        <p:nvSpPr>
          <p:cNvPr id="64" name="文本框 18"/>
          <p:cNvSpPr txBox="1"/>
          <p:nvPr>
            <p:custDataLst>
              <p:tags r:id="rId14"/>
            </p:custDataLst>
          </p:nvPr>
        </p:nvSpPr>
        <p:spPr>
          <a:xfrm>
            <a:off x="8665845" y="3123504"/>
            <a:ext cx="2813685" cy="2115516"/>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400" spc="150" dirty="0">
                <a:sym typeface="Arial" panose="020B0604020202020204" pitchFamily="34" charset="0"/>
              </a:rPr>
              <a:t>装配式混凝土框架</a:t>
            </a:r>
            <a:r>
              <a:rPr lang="en-US" altLang="zh-CN" sz="1400" spc="150" dirty="0">
                <a:sym typeface="Arial" panose="020B0604020202020204" pitchFamily="34" charset="0"/>
              </a:rPr>
              <a:t>—</a:t>
            </a:r>
            <a:r>
              <a:rPr lang="zh-CN" altLang="en-US" sz="1400" spc="150" dirty="0">
                <a:sym typeface="Arial" panose="020B0604020202020204" pitchFamily="34" charset="0"/>
              </a:rPr>
              <a:t>剪力墙结构由装配整体式框架结构和剪力墙（现浇核心筒）</a:t>
            </a:r>
            <a:r>
              <a:rPr lang="zh-CN" altLang="en-US" sz="1400" spc="150" dirty="0" smtClean="0">
                <a:sym typeface="Arial" panose="020B0604020202020204" pitchFamily="34" charset="0"/>
              </a:rPr>
              <a:t>两部分</a:t>
            </a:r>
            <a:r>
              <a:rPr lang="zh-CN" altLang="en-US" sz="1400" spc="150" dirty="0">
                <a:sym typeface="Arial" panose="020B0604020202020204" pitchFamily="34" charset="0"/>
              </a:rPr>
              <a:t>组成。这种结构形式中的框架部分采用与预制装配整体式框架相同的预制装配</a:t>
            </a:r>
            <a:r>
              <a:rPr lang="zh-CN" altLang="en-US" sz="1400" spc="150" dirty="0" smtClean="0">
                <a:sym typeface="Arial" panose="020B0604020202020204" pitchFamily="34" charset="0"/>
              </a:rPr>
              <a:t>技术</a:t>
            </a:r>
            <a:r>
              <a:rPr lang="zh-CN" altLang="en-US" sz="1400" spc="150" dirty="0">
                <a:sym typeface="Arial" panose="020B0604020202020204" pitchFamily="34" charset="0"/>
              </a:rPr>
              <a:t>，将预制装配框架技术应用于高层及超高层中。</a:t>
            </a: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Shape 8683"/>
          <p:cNvSpPr/>
          <p:nvPr>
            <p:custDataLst>
              <p:tags r:id="rId15"/>
            </p:custDataLst>
          </p:nvPr>
        </p:nvSpPr>
        <p:spPr>
          <a:xfrm>
            <a:off x="5603791" y="3487343"/>
            <a:ext cx="1123249" cy="2382013"/>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chemeClr val="accent2">
              <a:lumMod val="50000"/>
            </a:schemeClr>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19" name="Shape 8684"/>
          <p:cNvSpPr/>
          <p:nvPr>
            <p:custDataLst>
              <p:tags r:id="rId16"/>
            </p:custDataLst>
          </p:nvPr>
        </p:nvSpPr>
        <p:spPr>
          <a:xfrm>
            <a:off x="5065985" y="1804905"/>
            <a:ext cx="1903742" cy="1903744"/>
          </a:xfrm>
          <a:prstGeom prst="ellipse">
            <a:avLst/>
          </a:prstGeom>
          <a:solidFill>
            <a:schemeClr val="accent2"/>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20" name="Shape 8685"/>
          <p:cNvSpPr/>
          <p:nvPr>
            <p:custDataLst>
              <p:tags r:id="rId17"/>
            </p:custDataLst>
          </p:nvPr>
        </p:nvSpPr>
        <p:spPr>
          <a:xfrm>
            <a:off x="6424133" y="3123504"/>
            <a:ext cx="1480945" cy="1480941"/>
          </a:xfrm>
          <a:prstGeom prst="ellipse">
            <a:avLst/>
          </a:prstGeom>
          <a:solidFill>
            <a:srgbClr val="92D050"/>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18" name="Shape 8685"/>
          <p:cNvSpPr/>
          <p:nvPr>
            <p:custDataLst>
              <p:tags r:id="rId18"/>
            </p:custDataLst>
          </p:nvPr>
        </p:nvSpPr>
        <p:spPr>
          <a:xfrm>
            <a:off x="4258298" y="3487343"/>
            <a:ext cx="1480945" cy="1480941"/>
          </a:xfrm>
          <a:prstGeom prst="ellipse">
            <a:avLst/>
          </a:prstGeom>
          <a:solidFill>
            <a:srgbClr val="C00000"/>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21" name="Shape 8696"/>
          <p:cNvSpPr/>
          <p:nvPr>
            <p:custDataLst>
              <p:tags r:id="rId19"/>
            </p:custDataLst>
          </p:nvPr>
        </p:nvSpPr>
        <p:spPr>
          <a:xfrm>
            <a:off x="3429443" y="4140011"/>
            <a:ext cx="1048516" cy="351898"/>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315687" y="4667858"/>
            <a:ext cx="4314001" cy="461665"/>
          </a:xfrm>
          <a:prstGeom prst="rect">
            <a:avLst/>
          </a:prstGeom>
        </p:spPr>
        <p:txBody>
          <a:bodyPr wrap="none">
            <a:spAutoFit/>
          </a:bodyPr>
          <a:lstStyle/>
          <a:p>
            <a:pPr>
              <a:lnSpc>
                <a:spcPct val="120000"/>
              </a:lnSpc>
            </a:pPr>
            <a:r>
              <a:rPr lang="zh-CN" altLang="en-US" sz="2000" b="1" spc="300" dirty="0" smtClean="0">
                <a:solidFill>
                  <a:srgbClr val="FF0000"/>
                </a:solidFill>
                <a:latin typeface="Arial" panose="020B0604020202020204" pitchFamily="34" charset="0"/>
                <a:ea typeface="微软雅黑" panose="020B0503020204020204" pitchFamily="34" charset="-122"/>
              </a:rPr>
              <a:t>（</a:t>
            </a:r>
            <a:r>
              <a:rPr lang="zh-CN" altLang="en-US" sz="2000" b="1" spc="300" dirty="0">
                <a:solidFill>
                  <a:srgbClr val="FF0000"/>
                </a:solidFill>
                <a:latin typeface="Arial" panose="020B0604020202020204" pitchFamily="34" charset="0"/>
                <a:ea typeface="微软雅黑" panose="020B0503020204020204" pitchFamily="34" charset="-122"/>
              </a:rPr>
              <a:t>二</a:t>
            </a:r>
            <a:r>
              <a:rPr lang="zh-CN" altLang="en-US" sz="2000" b="1" spc="300" dirty="0" smtClean="0">
                <a:solidFill>
                  <a:srgbClr val="FF0000"/>
                </a:solidFill>
                <a:latin typeface="Arial" panose="020B0604020202020204" pitchFamily="34" charset="0"/>
                <a:ea typeface="微软雅黑" panose="020B0503020204020204" pitchFamily="34" charset="-122"/>
              </a:rPr>
              <a:t>）装配式</a:t>
            </a:r>
            <a:r>
              <a:rPr lang="zh-CN" altLang="en-US" sz="2000" b="1" spc="300" dirty="0">
                <a:solidFill>
                  <a:srgbClr val="FF0000"/>
                </a:solidFill>
                <a:latin typeface="Arial" panose="020B0604020202020204" pitchFamily="34" charset="0"/>
                <a:ea typeface="微软雅黑" panose="020B0503020204020204" pitchFamily="34" charset="-122"/>
              </a:rPr>
              <a:t>混凝土剪力墙</a:t>
            </a:r>
            <a:r>
              <a:rPr lang="zh-CN" altLang="en-US" sz="2000" b="1" spc="300" dirty="0" smtClean="0">
                <a:solidFill>
                  <a:srgbClr val="FF0000"/>
                </a:solidFill>
                <a:latin typeface="Arial" panose="020B0604020202020204" pitchFamily="34" charset="0"/>
                <a:ea typeface="微软雅黑" panose="020B0503020204020204" pitchFamily="34" charset="-122"/>
              </a:rPr>
              <a:t>结构</a:t>
            </a:r>
            <a:endParaRPr lang="zh-CN" altLang="en-US" sz="2000" b="1" spc="300" dirty="0">
              <a:solidFill>
                <a:srgbClr val="FF0000"/>
              </a:solidFill>
              <a:latin typeface="Arial" panose="020B0604020202020204" pitchFamily="34" charset="0"/>
              <a:ea typeface="微软雅黑" panose="020B0503020204020204" pitchFamily="34" charset="-122"/>
            </a:endParaRPr>
          </a:p>
        </p:txBody>
      </p:sp>
      <p:sp>
        <p:nvSpPr>
          <p:cNvPr id="4" name="矩形 3"/>
          <p:cNvSpPr/>
          <p:nvPr/>
        </p:nvSpPr>
        <p:spPr>
          <a:xfrm>
            <a:off x="631040" y="5152838"/>
            <a:ext cx="5199541" cy="1569660"/>
          </a:xfrm>
          <a:prstGeom prst="rect">
            <a:avLst/>
          </a:prstGeom>
        </p:spPr>
        <p:txBody>
          <a:bodyPr wrap="square">
            <a:spAutoFit/>
          </a:bodyPr>
          <a:lstStyle/>
          <a:p>
            <a:r>
              <a:rPr lang="zh-CN" altLang="en-US" sz="1600" dirty="0"/>
              <a:t>目前，我国装配式建筑的主要结构形式是预制装配式剪力墙结构体系。它可以分</a:t>
            </a:r>
          </a:p>
          <a:p>
            <a:r>
              <a:rPr lang="zh-CN" altLang="en-US" sz="1600" dirty="0"/>
              <a:t>为以下三种。</a:t>
            </a:r>
          </a:p>
          <a:p>
            <a:r>
              <a:rPr lang="zh-CN" altLang="en-US" sz="1600" dirty="0"/>
              <a:t>（</a:t>
            </a:r>
            <a:r>
              <a:rPr lang="en-US" altLang="zh-CN" sz="1600" dirty="0"/>
              <a:t>1</a:t>
            </a:r>
            <a:r>
              <a:rPr lang="zh-CN" altLang="en-US" sz="1600" dirty="0"/>
              <a:t>）装配整体式剪力墙结构（部分或全部剪力墙预制）。</a:t>
            </a:r>
          </a:p>
          <a:p>
            <a:r>
              <a:rPr lang="zh-CN" altLang="en-US" sz="1600" dirty="0"/>
              <a:t>（</a:t>
            </a:r>
            <a:r>
              <a:rPr lang="en-US" altLang="zh-CN" sz="1600" dirty="0"/>
              <a:t>2</a:t>
            </a:r>
            <a:r>
              <a:rPr lang="zh-CN" altLang="en-US" sz="1600" dirty="0"/>
              <a:t>）多层装配式剪力墙结构。</a:t>
            </a:r>
          </a:p>
          <a:p>
            <a:r>
              <a:rPr lang="zh-CN" altLang="en-US" sz="1600" dirty="0"/>
              <a:t>（</a:t>
            </a:r>
            <a:r>
              <a:rPr lang="en-US" altLang="zh-CN" sz="1600" dirty="0"/>
              <a:t>3</a:t>
            </a:r>
            <a:r>
              <a:rPr lang="zh-CN" altLang="en-US" sz="1600" dirty="0"/>
              <a:t>）叠合板式混凝土剪力墙结构。</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1885" y="389255"/>
            <a:ext cx="6369050" cy="521970"/>
          </a:xfrm>
          <a:prstGeom prst="rect">
            <a:avLst/>
          </a:prstGeom>
          <a:noFill/>
        </p:spPr>
        <p:txBody>
          <a:bodyPr wrap="square">
            <a:spAutoFit/>
          </a:bodyPr>
          <a:lstStyle/>
          <a:p>
            <a:pPr>
              <a:defRPr/>
            </a:pPr>
            <a:r>
              <a:rPr lang="zh-CN" altLang="en-US" sz="2800" b="1" dirty="0" smtClean="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装配式</a:t>
            </a: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混凝土结构建筑的特点</a:t>
            </a:r>
          </a:p>
        </p:txBody>
      </p:sp>
      <p:sp>
        <p:nvSpPr>
          <p:cNvPr id="3" name="矩形 2"/>
          <p:cNvSpPr/>
          <p:nvPr/>
        </p:nvSpPr>
        <p:spPr>
          <a:xfrm>
            <a:off x="1370265" y="1655019"/>
            <a:ext cx="6750566" cy="1354217"/>
          </a:xfrm>
          <a:prstGeom prst="rect">
            <a:avLst/>
          </a:prstGeom>
        </p:spPr>
        <p:txBody>
          <a:bodyPr wrap="none">
            <a:spAutoFit/>
          </a:bodyPr>
          <a:lstStyle/>
          <a:p>
            <a:r>
              <a:rPr lang="zh-CN" altLang="en-US" sz="3200" dirty="0">
                <a:solidFill>
                  <a:srgbClr val="F3901B"/>
                </a:solidFill>
              </a:rPr>
              <a:t>（一）装配式混凝土结构建筑的</a:t>
            </a:r>
            <a:r>
              <a:rPr lang="zh-CN" altLang="en-US" sz="3200" dirty="0" smtClean="0">
                <a:solidFill>
                  <a:srgbClr val="F3901B"/>
                </a:solidFill>
              </a:rPr>
              <a:t>优点</a:t>
            </a:r>
            <a:endParaRPr lang="en-US" altLang="zh-CN" sz="3200" dirty="0" smtClean="0">
              <a:solidFill>
                <a:srgbClr val="F3901B"/>
              </a:solidFill>
            </a:endParaRPr>
          </a:p>
          <a:p>
            <a:r>
              <a:rPr lang="zh-CN" altLang="en-US" sz="3200" dirty="0">
                <a:solidFill>
                  <a:srgbClr val="F3901B"/>
                </a:solidFill>
              </a:rPr>
              <a:t>（二</a:t>
            </a:r>
            <a:r>
              <a:rPr lang="zh-CN" altLang="en-US" sz="3200" dirty="0" smtClean="0">
                <a:solidFill>
                  <a:srgbClr val="F3901B"/>
                </a:solidFill>
              </a:rPr>
              <a:t>）装配式</a:t>
            </a:r>
            <a:r>
              <a:rPr lang="zh-CN" altLang="en-US" sz="3200" dirty="0">
                <a:solidFill>
                  <a:srgbClr val="F3901B"/>
                </a:solidFill>
              </a:rPr>
              <a:t>混凝土建筑的缺点</a:t>
            </a:r>
          </a:p>
          <a:p>
            <a:endParaRPr lang="zh-CN" altLang="en-US" dirty="0"/>
          </a:p>
        </p:txBody>
      </p:sp>
    </p:spTree>
    <p:extLst>
      <p:ext uri="{BB962C8B-B14F-4D97-AF65-F5344CB8AC3E}">
        <p14:creationId xmlns:p14="http://schemas.microsoft.com/office/powerpoint/2010/main" val="3155046730"/>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2441257" y="393763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7130144" y="3643630"/>
            <a:ext cx="4413022"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335552" y="1121591"/>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n-US" altLang="zh-CN" b="1" dirty="0">
                <a:solidFill>
                  <a:schemeClr val="accent1"/>
                </a:solidFill>
                <a:cs typeface="+mn-ea"/>
                <a:sym typeface="+mn-lt"/>
              </a:rPr>
              <a:t>1. </a:t>
            </a:r>
            <a:r>
              <a:rPr lang="zh-CN" altLang="en-US" b="1" dirty="0">
                <a:solidFill>
                  <a:schemeClr val="accent1"/>
                </a:solidFill>
                <a:cs typeface="+mn-ea"/>
                <a:sym typeface="+mn-lt"/>
              </a:rPr>
              <a:t>施工周期</a:t>
            </a:r>
            <a:r>
              <a:rPr lang="zh-CN" altLang="en-US" b="1" dirty="0" smtClean="0">
                <a:solidFill>
                  <a:schemeClr val="accent1"/>
                </a:solidFill>
                <a:cs typeface="+mn-ea"/>
                <a:sym typeface="+mn-lt"/>
              </a:rPr>
              <a:t>短</a:t>
            </a:r>
            <a:endParaRPr kumimoji="0" lang="en-US" altLang="zh-CN" b="1" i="0" u="none" strike="noStrike" kern="1200" cap="none" spc="0" normalizeH="0" baseline="0" noProof="0" dirty="0">
              <a:ln>
                <a:noFill/>
              </a:ln>
              <a:solidFill>
                <a:schemeClr val="accent1"/>
              </a:solidFill>
              <a:effectLst/>
              <a:uLnTx/>
              <a:uFillTx/>
              <a:cs typeface="+mn-ea"/>
              <a:sym typeface="+mn-lt"/>
            </a:endParaRPr>
          </a:p>
        </p:txBody>
      </p:sp>
      <p:sp>
        <p:nvSpPr>
          <p:cNvPr id="24" name="文本框 23"/>
          <p:cNvSpPr txBox="1"/>
          <p:nvPr/>
        </p:nvSpPr>
        <p:spPr>
          <a:xfrm>
            <a:off x="7881256" y="4241800"/>
            <a:ext cx="2353129"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n-US" altLang="zh-CN" b="1" dirty="0">
                <a:solidFill>
                  <a:schemeClr val="accent2"/>
                </a:solidFill>
                <a:cs typeface="+mn-ea"/>
                <a:sym typeface="+mn-lt"/>
              </a:rPr>
              <a:t>2. </a:t>
            </a:r>
            <a:r>
              <a:rPr lang="zh-CN" altLang="en-US" b="1" dirty="0">
                <a:solidFill>
                  <a:schemeClr val="accent2"/>
                </a:solidFill>
                <a:cs typeface="+mn-ea"/>
                <a:sym typeface="+mn-lt"/>
              </a:rPr>
              <a:t>环境负荷低</a:t>
            </a:r>
            <a:endParaRPr kumimoji="0" lang="en-US" altLang="zh-CN" b="1" i="0" u="none" strike="noStrike" kern="1200" cap="none" spc="0" normalizeH="0" baseline="0" noProof="0" dirty="0">
              <a:ln>
                <a:noFill/>
              </a:ln>
              <a:solidFill>
                <a:schemeClr val="accent2"/>
              </a:solidFill>
              <a:effectLst/>
              <a:uLnTx/>
              <a:uFillTx/>
              <a:cs typeface="+mn-ea"/>
              <a:sym typeface="+mn-lt"/>
            </a:endParaRPr>
          </a:p>
        </p:txBody>
      </p:sp>
      <p:cxnSp>
        <p:nvCxnSpPr>
          <p:cNvPr id="26" name="直接连接符 25"/>
          <p:cNvCxnSpPr/>
          <p:nvPr/>
        </p:nvCxnSpPr>
        <p:spPr>
          <a:xfrm>
            <a:off x="11344819"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4211411" y="4154170"/>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9280253"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31" name="矩形 30"/>
          <p:cNvSpPr/>
          <p:nvPr/>
        </p:nvSpPr>
        <p:spPr>
          <a:xfrm>
            <a:off x="457200" y="1527810"/>
            <a:ext cx="4615543" cy="2115820"/>
          </a:xfrm>
          <a:prstGeom prst="rect">
            <a:avLst/>
          </a:prstGeom>
        </p:spPr>
        <p:txBody>
          <a:bodyPr wrap="square">
            <a:spAutoFit/>
          </a:bodyPr>
          <a:lstStyle/>
          <a:p>
            <a:pPr>
              <a:lnSpc>
                <a:spcPct val="130000"/>
              </a:lnSpc>
            </a:pPr>
            <a:r>
              <a:rPr lang="zh-CN" altLang="en-US" sz="1400" dirty="0">
                <a:solidFill>
                  <a:schemeClr val="tx1">
                    <a:lumMod val="85000"/>
                    <a:lumOff val="15000"/>
                  </a:schemeClr>
                </a:solidFill>
                <a:cs typeface="+mn-ea"/>
                <a:sym typeface="+mn-lt"/>
              </a:rPr>
              <a:t>装配式混凝土建筑施工不受天气影响，适用于每年室外施工时间较短的寒冷地区</a:t>
            </a:r>
            <a:r>
              <a:rPr lang="zh-CN" altLang="en-US" sz="1400" dirty="0" smtClean="0">
                <a:solidFill>
                  <a:schemeClr val="tx1">
                    <a:lumMod val="85000"/>
                    <a:lumOff val="15000"/>
                  </a:schemeClr>
                </a:solidFill>
                <a:cs typeface="+mn-ea"/>
                <a:sym typeface="+mn-lt"/>
              </a:rPr>
              <a:t>。大约</a:t>
            </a:r>
            <a:r>
              <a:rPr lang="zh-CN" altLang="en-US" sz="1400" dirty="0">
                <a:solidFill>
                  <a:schemeClr val="tx1">
                    <a:lumMod val="85000"/>
                    <a:lumOff val="15000"/>
                  </a:schemeClr>
                </a:solidFill>
                <a:cs typeface="+mn-ea"/>
                <a:sym typeface="+mn-lt"/>
              </a:rPr>
              <a:t>一层需要一天，实际需要的工期是一层 </a:t>
            </a:r>
            <a:r>
              <a:rPr lang="en-US" altLang="zh-CN" sz="1400" dirty="0">
                <a:solidFill>
                  <a:schemeClr val="tx1">
                    <a:lumMod val="85000"/>
                    <a:lumOff val="15000"/>
                  </a:schemeClr>
                </a:solidFill>
                <a:cs typeface="+mn-ea"/>
                <a:sym typeface="+mn-lt"/>
              </a:rPr>
              <a:t>3 </a:t>
            </a:r>
            <a:r>
              <a:rPr lang="zh-CN" altLang="en-US" sz="1400" dirty="0">
                <a:solidFill>
                  <a:schemeClr val="tx1">
                    <a:lumMod val="85000"/>
                    <a:lumOff val="15000"/>
                  </a:schemeClr>
                </a:solidFill>
                <a:cs typeface="+mn-ea"/>
                <a:sym typeface="+mn-lt"/>
              </a:rPr>
              <a:t>～ </a:t>
            </a:r>
            <a:r>
              <a:rPr lang="en-US" altLang="zh-CN" sz="1400" dirty="0">
                <a:solidFill>
                  <a:schemeClr val="tx1">
                    <a:lumMod val="85000"/>
                    <a:lumOff val="15000"/>
                  </a:schemeClr>
                </a:solidFill>
                <a:cs typeface="+mn-ea"/>
                <a:sym typeface="+mn-lt"/>
              </a:rPr>
              <a:t>4 </a:t>
            </a:r>
            <a:r>
              <a:rPr lang="zh-CN" altLang="en-US" sz="1400" dirty="0">
                <a:solidFill>
                  <a:schemeClr val="tx1">
                    <a:lumMod val="85000"/>
                    <a:lumOff val="15000"/>
                  </a:schemeClr>
                </a:solidFill>
                <a:cs typeface="+mn-ea"/>
                <a:sym typeface="+mn-lt"/>
              </a:rPr>
              <a:t>天。同时在施工过程中运用</a:t>
            </a:r>
            <a:r>
              <a:rPr lang="zh-CN" altLang="en-US" sz="1400" dirty="0" smtClean="0">
                <a:solidFill>
                  <a:schemeClr val="tx1">
                    <a:lumMod val="85000"/>
                    <a:lumOff val="15000"/>
                  </a:schemeClr>
                </a:solidFill>
                <a:cs typeface="+mn-ea"/>
                <a:sym typeface="+mn-lt"/>
              </a:rPr>
              <a:t>装配式施工</a:t>
            </a:r>
            <a:r>
              <a:rPr lang="zh-CN" altLang="en-US" sz="1400" dirty="0">
                <a:solidFill>
                  <a:schemeClr val="tx1">
                    <a:lumMod val="85000"/>
                    <a:lumOff val="15000"/>
                  </a:schemeClr>
                </a:solidFill>
                <a:cs typeface="+mn-ea"/>
                <a:sym typeface="+mn-lt"/>
              </a:rPr>
              <a:t>，提高了施工机械化程度，降低了劳动强度，从而降低了劳动力方面的资金投入</a:t>
            </a:r>
            <a:r>
              <a:rPr lang="zh-CN" altLang="en-US" sz="1400" dirty="0" smtClean="0">
                <a:solidFill>
                  <a:schemeClr val="tx1">
                    <a:lumMod val="85000"/>
                    <a:lumOff val="15000"/>
                  </a:schemeClr>
                </a:solidFill>
                <a:cs typeface="+mn-ea"/>
                <a:sym typeface="+mn-lt"/>
              </a:rPr>
              <a:t>。据</a:t>
            </a:r>
            <a:r>
              <a:rPr lang="zh-CN" altLang="en-US" sz="1400" dirty="0">
                <a:solidFill>
                  <a:schemeClr val="tx1">
                    <a:lumMod val="85000"/>
                    <a:lumOff val="15000"/>
                  </a:schemeClr>
                </a:solidFill>
                <a:cs typeface="+mn-ea"/>
                <a:sym typeface="+mn-lt"/>
              </a:rPr>
              <a:t>统计，高层可以缩短</a:t>
            </a:r>
            <a:r>
              <a:rPr lang="en-US" altLang="zh-CN" sz="1400" dirty="0">
                <a:solidFill>
                  <a:schemeClr val="tx1">
                    <a:lumMod val="85000"/>
                    <a:lumOff val="15000"/>
                  </a:schemeClr>
                </a:solidFill>
                <a:cs typeface="+mn-ea"/>
                <a:sym typeface="+mn-lt"/>
              </a:rPr>
              <a:t>1/3 </a:t>
            </a:r>
            <a:r>
              <a:rPr lang="zh-CN" altLang="en-US" sz="1400" dirty="0">
                <a:solidFill>
                  <a:schemeClr val="tx1">
                    <a:lumMod val="85000"/>
                    <a:lumOff val="15000"/>
                  </a:schemeClr>
                </a:solidFill>
                <a:cs typeface="+mn-ea"/>
                <a:sym typeface="+mn-lt"/>
              </a:rPr>
              <a:t>工期，多层和低层则可以缩短 </a:t>
            </a:r>
            <a:r>
              <a:rPr lang="en-US" altLang="zh-CN" sz="1400" dirty="0">
                <a:solidFill>
                  <a:schemeClr val="tx1">
                    <a:lumMod val="85000"/>
                    <a:lumOff val="15000"/>
                  </a:schemeClr>
                </a:solidFill>
                <a:cs typeface="+mn-ea"/>
                <a:sym typeface="+mn-lt"/>
              </a:rPr>
              <a:t>1/2 </a:t>
            </a:r>
            <a:r>
              <a:rPr lang="zh-CN" altLang="en-US" sz="1400" dirty="0">
                <a:solidFill>
                  <a:schemeClr val="tx1">
                    <a:lumMod val="85000"/>
                    <a:lumOff val="15000"/>
                  </a:schemeClr>
                </a:solidFill>
                <a:cs typeface="+mn-ea"/>
                <a:sym typeface="+mn-lt"/>
              </a:rPr>
              <a:t>工期，使现场安装施工</a:t>
            </a:r>
            <a:r>
              <a:rPr lang="zh-CN" altLang="en-US" sz="1400" dirty="0" smtClean="0">
                <a:solidFill>
                  <a:schemeClr val="tx1">
                    <a:lumMod val="85000"/>
                    <a:lumOff val="15000"/>
                  </a:schemeClr>
                </a:solidFill>
                <a:cs typeface="+mn-ea"/>
                <a:sym typeface="+mn-lt"/>
              </a:rPr>
              <a:t>周期</a:t>
            </a:r>
            <a:r>
              <a:rPr lang="zh-CN" altLang="en-US" sz="1400" dirty="0">
                <a:solidFill>
                  <a:schemeClr val="tx1">
                    <a:lumMod val="85000"/>
                    <a:lumOff val="15000"/>
                  </a:schemeClr>
                </a:solidFill>
                <a:cs typeface="+mn-ea"/>
                <a:sym typeface="+mn-lt"/>
              </a:rPr>
              <a:t>大幅</a:t>
            </a:r>
            <a:r>
              <a:rPr lang="zh-CN" altLang="en-US" sz="1400" dirty="0" smtClean="0">
                <a:solidFill>
                  <a:schemeClr val="tx1">
                    <a:lumMod val="85000"/>
                    <a:lumOff val="15000"/>
                  </a:schemeClr>
                </a:solidFill>
                <a:cs typeface="+mn-ea"/>
                <a:sym typeface="+mn-lt"/>
              </a:rPr>
              <a:t>缩短。</a:t>
            </a:r>
            <a:endParaRPr lang="zh-CN" altLang="en-US" sz="1400" dirty="0">
              <a:solidFill>
                <a:schemeClr val="tx1">
                  <a:lumMod val="85000"/>
                  <a:lumOff val="15000"/>
                </a:schemeClr>
              </a:solidFill>
              <a:cs typeface="+mn-ea"/>
              <a:sym typeface="+mn-lt"/>
            </a:endParaRPr>
          </a:p>
        </p:txBody>
      </p:sp>
      <p:sp>
        <p:nvSpPr>
          <p:cNvPr id="33" name="矩形 32"/>
          <p:cNvSpPr/>
          <p:nvPr/>
        </p:nvSpPr>
        <p:spPr>
          <a:xfrm>
            <a:off x="4211411" y="4762228"/>
            <a:ext cx="6892562" cy="1772793"/>
          </a:xfrm>
          <a:prstGeom prst="rect">
            <a:avLst/>
          </a:prstGeom>
        </p:spPr>
        <p:txBody>
          <a:bodyPr wrap="square">
            <a:spAutoFit/>
          </a:bodyPr>
          <a:lstStyle/>
          <a:p>
            <a:pPr>
              <a:lnSpc>
                <a:spcPct val="130000"/>
              </a:lnSpc>
            </a:pPr>
            <a:r>
              <a:rPr lang="zh-CN" altLang="en-US" sz="1400" dirty="0">
                <a:solidFill>
                  <a:srgbClr val="F3901B"/>
                </a:solidFill>
                <a:cs typeface="+mn-ea"/>
                <a:sym typeface="+mn-lt"/>
              </a:rPr>
              <a:t>装配式混凝土建筑大部分预制构件的生产在工厂内就可以完成，降低了现场</a:t>
            </a:r>
            <a:r>
              <a:rPr lang="zh-CN" altLang="en-US" sz="1400" dirty="0" smtClean="0">
                <a:solidFill>
                  <a:srgbClr val="F3901B"/>
                </a:solidFill>
                <a:cs typeface="+mn-ea"/>
                <a:sym typeface="+mn-lt"/>
              </a:rPr>
              <a:t>作业量</a:t>
            </a:r>
            <a:r>
              <a:rPr lang="zh-CN" altLang="en-US" sz="1400" dirty="0">
                <a:solidFill>
                  <a:srgbClr val="F3901B"/>
                </a:solidFill>
                <a:cs typeface="+mn-ea"/>
                <a:sym typeface="+mn-lt"/>
              </a:rPr>
              <a:t>，大大减少了生产过程中的建筑垃圾。同时，大幅度地降低了由于湿作业产生的</a:t>
            </a:r>
            <a:r>
              <a:rPr lang="zh-CN" altLang="en-US" sz="1400" dirty="0" smtClean="0">
                <a:solidFill>
                  <a:srgbClr val="F3901B"/>
                </a:solidFill>
                <a:cs typeface="+mn-ea"/>
                <a:sym typeface="+mn-lt"/>
              </a:rPr>
              <a:t>诸如</a:t>
            </a:r>
            <a:r>
              <a:rPr lang="zh-CN" altLang="en-US" sz="1400" dirty="0">
                <a:solidFill>
                  <a:srgbClr val="F3901B"/>
                </a:solidFill>
                <a:cs typeface="+mn-ea"/>
                <a:sym typeface="+mn-lt"/>
              </a:rPr>
              <a:t>废水、污水、建筑噪声、粉尘污染等。在建筑材料的运输、装卸以及堆放等过程中</a:t>
            </a:r>
            <a:r>
              <a:rPr lang="zh-CN" altLang="en-US" sz="1400" dirty="0" smtClean="0">
                <a:solidFill>
                  <a:srgbClr val="F3901B"/>
                </a:solidFill>
                <a:cs typeface="+mn-ea"/>
                <a:sym typeface="+mn-lt"/>
              </a:rPr>
              <a:t>，选用</a:t>
            </a:r>
            <a:r>
              <a:rPr lang="zh-CN" altLang="en-US" sz="1400" dirty="0">
                <a:solidFill>
                  <a:srgbClr val="F3901B"/>
                </a:solidFill>
                <a:cs typeface="+mn-ea"/>
                <a:sym typeface="+mn-lt"/>
              </a:rPr>
              <a:t>装配式建筑可以大量地减少扬尘污染。在现场，预制构件不需要泵送混凝土，</a:t>
            </a:r>
            <a:r>
              <a:rPr lang="zh-CN" altLang="en-US" sz="1400" dirty="0" smtClean="0">
                <a:solidFill>
                  <a:srgbClr val="F3901B"/>
                </a:solidFill>
                <a:cs typeface="+mn-ea"/>
                <a:sym typeface="+mn-lt"/>
              </a:rPr>
              <a:t>可有效</a:t>
            </a:r>
            <a:r>
              <a:rPr lang="zh-CN" altLang="en-US" sz="1400" dirty="0">
                <a:solidFill>
                  <a:srgbClr val="F3901B"/>
                </a:solidFill>
                <a:cs typeface="+mn-ea"/>
                <a:sym typeface="+mn-lt"/>
              </a:rPr>
              <a:t>减少噪声污染，而且装配式混凝土建筑施工高效的施工速度、夜间施工时间的</a:t>
            </a:r>
            <a:r>
              <a:rPr lang="zh-CN" altLang="en-US" sz="1400" dirty="0" smtClean="0">
                <a:solidFill>
                  <a:srgbClr val="F3901B"/>
                </a:solidFill>
                <a:cs typeface="+mn-ea"/>
                <a:sym typeface="+mn-lt"/>
              </a:rPr>
              <a:t>缩短</a:t>
            </a:r>
            <a:r>
              <a:rPr lang="zh-CN" altLang="en-US" sz="1400" dirty="0">
                <a:solidFill>
                  <a:srgbClr val="F3901B"/>
                </a:solidFill>
                <a:cs typeface="+mn-ea"/>
                <a:sym typeface="+mn-lt"/>
              </a:rPr>
              <a:t>可以有效减少光污染。</a:t>
            </a:r>
          </a:p>
        </p:txBody>
      </p:sp>
      <p:cxnSp>
        <p:nvCxnSpPr>
          <p:cNvPr id="3" name="直接连接符 2"/>
          <p:cNvCxnSpPr/>
          <p:nvPr/>
        </p:nvCxnSpPr>
        <p:spPr>
          <a:xfrm>
            <a:off x="5333637" y="1665514"/>
            <a:ext cx="0" cy="2398031"/>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36905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装配式混凝土结构建筑的优点</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燕尾形 9"/>
          <p:cNvSpPr/>
          <p:nvPr/>
        </p:nvSpPr>
        <p:spPr>
          <a:xfrm>
            <a:off x="2441256" y="4335996"/>
            <a:ext cx="352411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7130144" y="3643630"/>
            <a:ext cx="4413022"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335552" y="1121591"/>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n-US" altLang="zh-CN" b="1" dirty="0" smtClean="0">
                <a:solidFill>
                  <a:schemeClr val="accent1"/>
                </a:solidFill>
                <a:cs typeface="+mn-ea"/>
                <a:sym typeface="+mn-lt"/>
              </a:rPr>
              <a:t>3.</a:t>
            </a:r>
            <a:r>
              <a:rPr lang="zh-CN" altLang="en-US" b="1" dirty="0">
                <a:solidFill>
                  <a:schemeClr val="accent1"/>
                </a:solidFill>
                <a:cs typeface="+mn-ea"/>
                <a:sym typeface="+mn-lt"/>
              </a:rPr>
              <a:t>资源浪费少</a:t>
            </a:r>
            <a:endParaRPr kumimoji="0" lang="en-US" altLang="zh-CN" b="1" i="0" u="none" strike="noStrike" kern="1200" cap="none" spc="0" normalizeH="0" baseline="0" noProof="0" dirty="0">
              <a:ln>
                <a:noFill/>
              </a:ln>
              <a:solidFill>
                <a:schemeClr val="accent1"/>
              </a:solidFill>
              <a:effectLst/>
              <a:uLnTx/>
              <a:uFillTx/>
              <a:cs typeface="+mn-ea"/>
              <a:sym typeface="+mn-lt"/>
            </a:endParaRPr>
          </a:p>
        </p:txBody>
      </p:sp>
      <p:sp>
        <p:nvSpPr>
          <p:cNvPr id="24" name="文本框 23"/>
          <p:cNvSpPr txBox="1"/>
          <p:nvPr/>
        </p:nvSpPr>
        <p:spPr>
          <a:xfrm>
            <a:off x="7881256" y="4241800"/>
            <a:ext cx="2353129"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n-US" altLang="zh-CN" b="1" dirty="0" smtClean="0">
                <a:solidFill>
                  <a:schemeClr val="accent2"/>
                </a:solidFill>
                <a:cs typeface="+mn-ea"/>
                <a:sym typeface="+mn-lt"/>
              </a:rPr>
              <a:t>4.</a:t>
            </a:r>
            <a:r>
              <a:rPr lang="zh-CN" altLang="en-US" b="1" dirty="0">
                <a:solidFill>
                  <a:schemeClr val="accent2"/>
                </a:solidFill>
                <a:cs typeface="+mn-ea"/>
                <a:sym typeface="+mn-lt"/>
              </a:rPr>
              <a:t>质量有保证</a:t>
            </a:r>
            <a:endParaRPr kumimoji="0" lang="en-US" altLang="zh-CN" b="1" i="0" u="none" strike="noStrike" kern="1200" cap="none" spc="0" normalizeH="0" baseline="0" noProof="0" dirty="0">
              <a:ln>
                <a:noFill/>
              </a:ln>
              <a:solidFill>
                <a:schemeClr val="accent2"/>
              </a:solidFill>
              <a:effectLst/>
              <a:uLnTx/>
              <a:uFillTx/>
              <a:cs typeface="+mn-ea"/>
              <a:sym typeface="+mn-lt"/>
            </a:endParaRPr>
          </a:p>
        </p:txBody>
      </p:sp>
      <p:cxnSp>
        <p:nvCxnSpPr>
          <p:cNvPr id="26" name="直接连接符 25"/>
          <p:cNvCxnSpPr/>
          <p:nvPr/>
        </p:nvCxnSpPr>
        <p:spPr>
          <a:xfrm>
            <a:off x="11344819"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4211411" y="4154170"/>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9280253"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31" name="矩形 30"/>
          <p:cNvSpPr/>
          <p:nvPr/>
        </p:nvSpPr>
        <p:spPr>
          <a:xfrm>
            <a:off x="457200" y="1527810"/>
            <a:ext cx="5007429" cy="2917825"/>
          </a:xfrm>
          <a:prstGeom prst="rect">
            <a:avLst/>
          </a:prstGeom>
        </p:spPr>
        <p:txBody>
          <a:bodyPr wrap="square">
            <a:spAutoFit/>
          </a:bodyPr>
          <a:lstStyle/>
          <a:p>
            <a:pPr>
              <a:lnSpc>
                <a:spcPct val="130000"/>
              </a:lnSpc>
            </a:pPr>
            <a:r>
              <a:rPr lang="zh-CN" altLang="en-US" sz="1400" dirty="0">
                <a:solidFill>
                  <a:schemeClr val="tx1">
                    <a:lumMod val="85000"/>
                    <a:lumOff val="15000"/>
                  </a:schemeClr>
                </a:solidFill>
                <a:cs typeface="+mn-ea"/>
                <a:sym typeface="+mn-lt"/>
              </a:rPr>
              <a:t>建造装配式混凝土建筑的预制构件都是在工厂内流水线生产的，流水线生产的</a:t>
            </a:r>
            <a:r>
              <a:rPr lang="zh-CN" altLang="en-US" sz="1400" dirty="0" smtClean="0">
                <a:solidFill>
                  <a:schemeClr val="tx1">
                    <a:lumMod val="85000"/>
                    <a:lumOff val="15000"/>
                  </a:schemeClr>
                </a:solidFill>
                <a:cs typeface="+mn-ea"/>
                <a:sym typeface="+mn-lt"/>
              </a:rPr>
              <a:t>好处</a:t>
            </a:r>
            <a:r>
              <a:rPr lang="zh-CN" altLang="en-US" sz="1400" dirty="0">
                <a:solidFill>
                  <a:schemeClr val="tx1">
                    <a:lumMod val="85000"/>
                    <a:lumOff val="15000"/>
                  </a:schemeClr>
                </a:solidFill>
                <a:cs typeface="+mn-ea"/>
                <a:sym typeface="+mn-lt"/>
              </a:rPr>
              <a:t>有： ①可以循环利用生产机器和模具，这就使得资源消耗极大地减少；②传统的</a:t>
            </a:r>
            <a:r>
              <a:rPr lang="zh-CN" altLang="en-US" sz="1400" dirty="0" smtClean="0">
                <a:solidFill>
                  <a:schemeClr val="tx1">
                    <a:lumMod val="85000"/>
                    <a:lumOff val="15000"/>
                  </a:schemeClr>
                </a:solidFill>
                <a:cs typeface="+mn-ea"/>
                <a:sym typeface="+mn-lt"/>
              </a:rPr>
              <a:t>建造方式</a:t>
            </a:r>
            <a:r>
              <a:rPr lang="zh-CN" altLang="en-US" sz="1400" dirty="0">
                <a:solidFill>
                  <a:schemeClr val="tx1">
                    <a:lumMod val="85000"/>
                    <a:lumOff val="15000"/>
                  </a:schemeClr>
                </a:solidFill>
                <a:cs typeface="+mn-ea"/>
                <a:sym typeface="+mn-lt"/>
              </a:rPr>
              <a:t>不仅要在外墙搭接脚手架，而且需要临时支撑，造成很多的钢材以及木材的耗费</a:t>
            </a:r>
            <a:r>
              <a:rPr lang="zh-CN" altLang="en-US" sz="1400" dirty="0" smtClean="0">
                <a:solidFill>
                  <a:schemeClr val="tx1">
                    <a:lumMod val="85000"/>
                    <a:lumOff val="15000"/>
                  </a:schemeClr>
                </a:solidFill>
                <a:cs typeface="+mn-ea"/>
                <a:sym typeface="+mn-lt"/>
              </a:rPr>
              <a:t>，大量</a:t>
            </a:r>
            <a:r>
              <a:rPr lang="zh-CN" altLang="en-US" sz="1400" dirty="0">
                <a:solidFill>
                  <a:schemeClr val="tx1">
                    <a:lumMod val="85000"/>
                    <a:lumOff val="15000"/>
                  </a:schemeClr>
                </a:solidFill>
                <a:cs typeface="+mn-ea"/>
                <a:sym typeface="+mn-lt"/>
              </a:rPr>
              <a:t>消耗了自然资源，装配式混凝土建筑不同，它在施工现场只有拼装与吊装这两</a:t>
            </a:r>
            <a:r>
              <a:rPr lang="zh-CN" altLang="en-US" sz="1400" dirty="0" smtClean="0">
                <a:solidFill>
                  <a:schemeClr val="tx1">
                    <a:lumMod val="85000"/>
                    <a:lumOff val="15000"/>
                  </a:schemeClr>
                </a:solidFill>
                <a:cs typeface="+mn-ea"/>
                <a:sym typeface="+mn-lt"/>
              </a:rPr>
              <a:t>个环节</a:t>
            </a:r>
            <a:r>
              <a:rPr lang="zh-CN" altLang="en-US" sz="1400" dirty="0">
                <a:solidFill>
                  <a:schemeClr val="tx1">
                    <a:lumMod val="85000"/>
                    <a:lumOff val="15000"/>
                  </a:schemeClr>
                </a:solidFill>
                <a:cs typeface="+mn-ea"/>
                <a:sym typeface="+mn-lt"/>
              </a:rPr>
              <a:t>，极大地降低了模板和支撑的使用量。尤其不容忽视的是，装配式混凝土建筑</a:t>
            </a:r>
            <a:r>
              <a:rPr lang="zh-CN" altLang="en-US" sz="1400" dirty="0" smtClean="0">
                <a:solidFill>
                  <a:schemeClr val="tx1">
                    <a:lumMod val="85000"/>
                    <a:lumOff val="15000"/>
                  </a:schemeClr>
                </a:solidFill>
                <a:cs typeface="+mn-ea"/>
                <a:sym typeface="+mn-lt"/>
              </a:rPr>
              <a:t>在建造</a:t>
            </a:r>
            <a:r>
              <a:rPr lang="zh-CN" altLang="en-US" sz="1400" dirty="0">
                <a:solidFill>
                  <a:schemeClr val="tx1">
                    <a:lumMod val="85000"/>
                    <a:lumOff val="15000"/>
                  </a:schemeClr>
                </a:solidFill>
                <a:cs typeface="+mn-ea"/>
                <a:sym typeface="+mn-lt"/>
              </a:rPr>
              <a:t>阶段采取的节能、节水、节材等措施所投入的费用，在后期运营阶段比传统</a:t>
            </a:r>
            <a:r>
              <a:rPr lang="zh-CN" altLang="en-US" sz="1400" dirty="0" smtClean="0">
                <a:solidFill>
                  <a:schemeClr val="tx1">
                    <a:lumMod val="85000"/>
                    <a:lumOff val="15000"/>
                  </a:schemeClr>
                </a:solidFill>
                <a:cs typeface="+mn-ea"/>
                <a:sym typeface="+mn-lt"/>
              </a:rPr>
              <a:t>建筑减少</a:t>
            </a:r>
            <a:r>
              <a:rPr lang="zh-CN" altLang="en-US" sz="1400" dirty="0">
                <a:solidFill>
                  <a:schemeClr val="tx1">
                    <a:lumMod val="85000"/>
                    <a:lumOff val="15000"/>
                  </a:schemeClr>
                </a:solidFill>
                <a:cs typeface="+mn-ea"/>
                <a:sym typeface="+mn-lt"/>
              </a:rPr>
              <a:t>了很大一部分资源的消耗，获得的效益则会日益凸显。。</a:t>
            </a:r>
          </a:p>
        </p:txBody>
      </p:sp>
      <p:sp>
        <p:nvSpPr>
          <p:cNvPr id="33" name="矩形 32"/>
          <p:cNvSpPr/>
          <p:nvPr/>
        </p:nvSpPr>
        <p:spPr>
          <a:xfrm>
            <a:off x="2754086" y="4762229"/>
            <a:ext cx="8349887" cy="2052870"/>
          </a:xfrm>
          <a:prstGeom prst="rect">
            <a:avLst/>
          </a:prstGeom>
        </p:spPr>
        <p:txBody>
          <a:bodyPr wrap="square">
            <a:spAutoFit/>
          </a:bodyPr>
          <a:lstStyle/>
          <a:p>
            <a:pPr>
              <a:lnSpc>
                <a:spcPct val="130000"/>
              </a:lnSpc>
            </a:pPr>
            <a:r>
              <a:rPr lang="zh-CN" altLang="en-US" sz="1400" dirty="0">
                <a:solidFill>
                  <a:srgbClr val="F3901B"/>
                </a:solidFill>
                <a:cs typeface="+mn-ea"/>
                <a:sym typeface="+mn-lt"/>
              </a:rPr>
              <a:t>首先，装配式混凝土建筑实行建筑、结构、装饰的一体化设计，在很大程度上减少</a:t>
            </a:r>
          </a:p>
          <a:p>
            <a:pPr>
              <a:lnSpc>
                <a:spcPct val="130000"/>
              </a:lnSpc>
            </a:pPr>
            <a:r>
              <a:rPr lang="zh-CN" altLang="en-US" sz="1400" dirty="0">
                <a:solidFill>
                  <a:srgbClr val="F3901B"/>
                </a:solidFill>
                <a:cs typeface="+mn-ea"/>
                <a:sym typeface="+mn-lt"/>
              </a:rPr>
              <a:t>质量隐患；其次，装配式混凝土建筑预制构件采用机械自动化、信息化管理的流水线</a:t>
            </a:r>
            <a:r>
              <a:rPr lang="zh-CN" altLang="en-US" sz="1400" dirty="0" smtClean="0">
                <a:solidFill>
                  <a:srgbClr val="F3901B"/>
                </a:solidFill>
                <a:cs typeface="+mn-ea"/>
                <a:sym typeface="+mn-lt"/>
              </a:rPr>
              <a:t>生产</a:t>
            </a:r>
            <a:r>
              <a:rPr lang="zh-CN" altLang="en-US" sz="1400" dirty="0">
                <a:solidFill>
                  <a:srgbClr val="F3901B"/>
                </a:solidFill>
                <a:cs typeface="+mn-ea"/>
                <a:sym typeface="+mn-lt"/>
              </a:rPr>
              <a:t>，工人分工明确、技术熟练、人员稳定，施工地点集中，施工过程易于监控，从而</a:t>
            </a:r>
            <a:r>
              <a:rPr lang="zh-CN" altLang="en-US" sz="1400" dirty="0" smtClean="0">
                <a:solidFill>
                  <a:srgbClr val="F3901B"/>
                </a:solidFill>
                <a:cs typeface="+mn-ea"/>
                <a:sym typeface="+mn-lt"/>
              </a:rPr>
              <a:t>保证</a:t>
            </a:r>
            <a:r>
              <a:rPr lang="zh-CN" altLang="en-US" sz="1400" dirty="0">
                <a:solidFill>
                  <a:srgbClr val="F3901B"/>
                </a:solidFill>
                <a:cs typeface="+mn-ea"/>
                <a:sym typeface="+mn-lt"/>
              </a:rPr>
              <a:t>了施工质量；再次，预制混凝土构件是集中在工厂进行养护，其温度、湿度等</a:t>
            </a:r>
            <a:r>
              <a:rPr lang="zh-CN" altLang="en-US" sz="1400" dirty="0" smtClean="0">
                <a:solidFill>
                  <a:srgbClr val="F3901B"/>
                </a:solidFill>
                <a:cs typeface="+mn-ea"/>
                <a:sym typeface="+mn-lt"/>
              </a:rPr>
              <a:t>环境因素</a:t>
            </a:r>
            <a:r>
              <a:rPr lang="zh-CN" altLang="en-US" sz="1400" dirty="0">
                <a:solidFill>
                  <a:srgbClr val="F3901B"/>
                </a:solidFill>
                <a:cs typeface="+mn-ea"/>
                <a:sym typeface="+mn-lt"/>
              </a:rPr>
              <a:t>也易于控制，强度变异系数小于现浇混凝土，有利于提高混凝土构件的质量；最后</a:t>
            </a:r>
            <a:r>
              <a:rPr lang="zh-CN" altLang="en-US" sz="1400" dirty="0" smtClean="0">
                <a:solidFill>
                  <a:srgbClr val="F3901B"/>
                </a:solidFill>
                <a:cs typeface="+mn-ea"/>
                <a:sym typeface="+mn-lt"/>
              </a:rPr>
              <a:t>，预制混凝土构件</a:t>
            </a:r>
            <a:r>
              <a:rPr lang="zh-CN" altLang="en-US" sz="1400" dirty="0">
                <a:solidFill>
                  <a:srgbClr val="F3901B"/>
                </a:solidFill>
                <a:cs typeface="+mn-ea"/>
                <a:sym typeface="+mn-lt"/>
              </a:rPr>
              <a:t>在工厂生产时可使用复杂的、造型多变的模板，表面质量好，无须</a:t>
            </a:r>
            <a:r>
              <a:rPr lang="zh-CN" altLang="en-US" sz="1400" dirty="0" smtClean="0">
                <a:solidFill>
                  <a:srgbClr val="F3901B"/>
                </a:solidFill>
                <a:cs typeface="+mn-ea"/>
                <a:sym typeface="+mn-lt"/>
              </a:rPr>
              <a:t>粉刷即</a:t>
            </a:r>
            <a:r>
              <a:rPr lang="zh-CN" altLang="en-US" sz="1400" dirty="0">
                <a:solidFill>
                  <a:srgbClr val="F3901B"/>
                </a:solidFill>
                <a:cs typeface="+mn-ea"/>
                <a:sym typeface="+mn-lt"/>
              </a:rPr>
              <a:t>可作为清水混凝土使用，同时避免了施工现场很多人为因素的破坏及施工中的转</a:t>
            </a:r>
            <a:r>
              <a:rPr lang="zh-CN" altLang="en-US" sz="1400" dirty="0" smtClean="0">
                <a:solidFill>
                  <a:srgbClr val="F3901B"/>
                </a:solidFill>
                <a:cs typeface="+mn-ea"/>
                <a:sym typeface="+mn-lt"/>
              </a:rPr>
              <a:t>发包行为</a:t>
            </a:r>
            <a:r>
              <a:rPr lang="zh-CN" altLang="en-US" sz="1400" dirty="0">
                <a:solidFill>
                  <a:srgbClr val="F3901B"/>
                </a:solidFill>
                <a:cs typeface="+mn-ea"/>
                <a:sym typeface="+mn-lt"/>
              </a:rPr>
              <a:t>，解决了传统建造模式中普遍存在的漏水、隔声及隔热效果差等质量问题。</a:t>
            </a:r>
          </a:p>
        </p:txBody>
      </p:sp>
      <p:cxnSp>
        <p:nvCxnSpPr>
          <p:cNvPr id="3" name="直接连接符 2"/>
          <p:cNvCxnSpPr/>
          <p:nvPr/>
        </p:nvCxnSpPr>
        <p:spPr>
          <a:xfrm>
            <a:off x="5823131" y="2028435"/>
            <a:ext cx="0" cy="2398031"/>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369050" cy="521970"/>
          </a:xfrm>
          <a:prstGeom prst="rect">
            <a:avLst/>
          </a:prstGeom>
          <a:noFill/>
        </p:spPr>
        <p:txBody>
          <a:bodyPr wrap="square">
            <a:spAutoFit/>
          </a:bodyPr>
          <a:lstStyle/>
          <a:p>
            <a:pPr>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装配式混凝土结构建筑的优点</a:t>
            </a:r>
          </a:p>
        </p:txBody>
      </p:sp>
    </p:spTree>
    <p:extLst>
      <p:ext uri="{BB962C8B-B14F-4D97-AF65-F5344CB8AC3E}">
        <p14:creationId xmlns:p14="http://schemas.microsoft.com/office/powerpoint/2010/main" val="3090563273"/>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1*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1*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1*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1*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1*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1*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1*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08.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2_1"/>
  <p:tag name="KSO_WM_UNIT_ID" val="diagram20187638_1*n_h_h_f*1_2_2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9.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1*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1_1"/>
  <p:tag name="KSO_WM_UNIT_ID" val="diagram20187638_1*n_h_h_f*1_2_1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1*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1*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1*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1*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1*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1*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1*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1*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1*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1*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2.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2_1"/>
  <p:tag name="KSO_WM_UNIT_ID" val="diagram20187638_1*n_h_h_f*1_2_2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2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1*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24.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1_1"/>
  <p:tag name="KSO_WM_UNIT_ID" val="diagram20187638_1*n_h_h_f*1_2_1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25.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1*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1*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1*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060"/>
  <p:tag name="KSO_WM_SLIDE_ID" val="diagram20211060_1"/>
  <p:tag name="KSO_WM_SLIDE_TYPE" val="text"/>
  <p:tag name="KSO_WM_SLIDE_SUBTYPE" val="picTxt"/>
  <p:tag name="KSO_WM_SLIDE_ITEM_CNT" val="0"/>
  <p:tag name="KSO_WM_SLIDE_INDEX" val="1"/>
  <p:tag name="KSO_WM_SLIDE_SIZE" val="912*540"/>
  <p:tag name="KSO_WM_SLIDE_POSITION" val="0*0"/>
  <p:tag name="KSO_WM_DIAGRAM_GROUP_CODE" val="n1-1"/>
  <p:tag name="KSO_WM_SLIDE_DIAGTYPE" val="n"/>
  <p:tag name="KSO_WM_TAG_VERSION" val="1.0"/>
  <p:tag name="KSO_WM_SLIDE_LAYOUT" val="a_d_f"/>
  <p:tag name="KSO_WM_SLIDE_LAYOUT_CNT" val="1_1_1"/>
  <p:tag name="KSO_WM_TEMPLATE_SUBCATEGORY" val="21"/>
  <p:tag name="KSO_WM_TEMPLATE_MASTER_TYPE" val="0"/>
  <p:tag name="KSO_WM_TEMPLATE_COLOR_TYPE" val="1"/>
  <p:tag name="KSO_WM_SLIDE_LAYOUT_INFO" val="{&quot;direction&quot;:1,&quot;id&quot;:&quot;2020-10-28T21:03:57&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0-28T21:03:57&quot;,&quot;maxSize&quot;:{&quot;size1&quot;:43.299999999999997},&quot;minSize&quot;:{&quot;size1&quot;:31.100000000000001},&quot;normalSize&quot;:{&quot;size1&quot;:43.299814814814809},&quot;subLayout&quot;:[{&quot;id&quot;:&quot;2020-10-28T21:03:57&quot;,&quot;margin&quot;:{&quot;bottom&quot;:0.026000002399086952,&quot;left&quot;:1.2699999809265137,&quot;right&quot;:1.2699999809265137,&quot;top&quot;:4.445000171661377},&quot;type&quot;:0},{&quot;id&quot;:&quot;2020-10-28T21:03:57&quot;,&quot;margin&quot;:{&quot;bottom&quot;:2.9630000591278076,&quot;left&quot;:1.2699999809265137,&quot;right&quot;:1.2699999809265137,&quot;top&quot;:0.81999999284744263},&quot;type&quot;:0}],&quot;type&quot;:0},{&quot;direction&quot;:1,&quot;id&quot;:&quot;2020-10-28T21:03:57&quot;,&quot;margin&quot;:{&quot;bottom&quot;:4.2329998016357422,&quot;left&quot;:1.6929999589920044,&quot;right&quot;:1.6929999589920044,&quot;top&quot;:4.2329998016357422},&quot;type&quot;:0}],&quot;type&quot;:0}"/>
  <p:tag name="KSO_WM_SLIDE_CAN_ADD_NAVIGATION"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630a491bb0086638a08"/>
  <p:tag name="KSO_WM_CHIP_FILLPROP" val="[[{&quot;text_align&quot;:&quot;lb&quot;,&quot;text_direction&quot;:&quot;horizontal&quot;,&quot;support_big_font&quot;:false,&quot;fill_id&quot;:&quot;ffb5608610af488dac2993d329f4f04a&quot;,&quot;fill_align&quot;:&quot;lb&quot;,&quot;chip_types&quot;:[&quot;header&quot;]},{&quot;text_align&quot;:&quot;lt&quot;,&quot;text_direction&quot;:&quot;horizontal&quot;,&quot;support_big_font&quot;:false,&quot;fill_id&quot;:&quot;19321385f4cc4a6ea310068d8ebccc22&quot;,&quot;fill_align&quot;:&quot;lt&quot;,&quot;chip_types&quot;:[&quot;text&quot;]},{&quot;text_align&quot;:&quot;lm&quot;,&quot;text_direction&quot;:&quot;horizontal&quot;,&quot;support_features&quot;:[&quot;collage&quot;,&quot;carousel&quot;],&quot;support_big_font&quot;:true,&quot;fill_id&quot;:&quot;8371d3f3a5204144b372af03a665a3ab&quot;,&quot;fill_align&quot;:&quot;lm&quot;,&quot;chip_types&quot;:[&quot;diagram&quot;,&quot;pictext&quot;,&quot;text&quot;,&quot;picture&quot;,&quot;chart&quot;,&quot;table&quot;]}]]"/>
  <p:tag name="KSO_WM_CHIP_DECFILLPROP" val="[]"/>
  <p:tag name="KSO_WM_CHIP_GROUPID" val="5ef20630a491bb0086638a07"/>
  <p:tag name="KSO_WM_SLIDE_BK_DARK_LIGHT" val="2"/>
  <p:tag name="KSO_WM_SLIDE_BACKGROUND_TYPE" val="leftRight"/>
  <p:tag name="KSO_WM_SLIDE_SUPPORT_FEATURE_TYPE" val="3"/>
  <p:tag name="KSO_WM_TEMPLATE_ASSEMBLE_XID" val="5f996c3ce01a7e847d6eddc9"/>
  <p:tag name="KSO_WM_TEMPLATE_ASSEMBLE_GROUPID" val="5f996c3ce01a7e847d6eddc9"/>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060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60"/>
  <p:tag name="KSO_WM_UNIT_VALUE" val="450"/>
  <p:tag name="KSO_WM_TEMPLATE_ASSEMBLE_XID" val="5f996c3ce01a7e847d6eddc9"/>
  <p:tag name="KSO_WM_TEMPLATE_ASSEMBLE_GROUPID" val="5f996c3ce01a7e847d6eddc9"/>
</p:tagLst>
</file>

<file path=ppt/tags/tag13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2},&quot;ReferentInfo&quot;:{&quot;Id&quot;:&quot;6b325be51410454497b4005505b0f507&quot;,&quot;X&quot;:{&quot;Pos&quot;:2},&quot;Y&quot;:{&quot;Pos&quot;:0}},&quot;whChangeMode&quot;:0}"/>
  <p:tag name="KSO_WM_UNIT_HIGHLIGHT" val="0"/>
  <p:tag name="KSO_WM_UNIT_COMPATIBLE" val="0"/>
  <p:tag name="KSO_WM_UNIT_DIAGRAM_ISNUMVISUAL" val="0"/>
  <p:tag name="KSO_WM_UNIT_DIAGRAM_ISREFERUNIT" val="0"/>
  <p:tag name="KSO_WM_UNIT_TYPE" val="i"/>
  <p:tag name="KSO_WM_UNIT_INDEX" val="2"/>
  <p:tag name="KSO_WM_UNIT_ID" val="diagram20211060_1*i*2"/>
  <p:tag name="KSO_WM_TEMPLATE_CATEGORY" val="diagram"/>
  <p:tag name="KSO_WM_TEMPLATE_INDEX" val="20211060"/>
  <p:tag name="KSO_WM_UNIT_LAYERLEVEL" val="1"/>
  <p:tag name="KSO_WM_TAG_VERSION" val="1.0"/>
  <p:tag name="KSO_WM_BEAUTIFY_FLAG" val="#wm#"/>
  <p:tag name="KSO_WM_UNIT_DEC_AREA_ID" val="cba9270c0ffa4fac9fc12441918cf81a"/>
  <p:tag name="KSO_WM_CHIP_GROUPID" val="5ef20630a491bb0086638a07"/>
  <p:tag name="KSO_WM_CHIP_XID" val="5ef20630a491bb0086638a08"/>
  <p:tag name="KSO_WM_TEMPLATE_ASSEMBLE_XID" val="5f996c3ce01a7e847d6eddc9"/>
  <p:tag name="KSO_WM_TEMPLATE_ASSEMBLE_GROUPID" val="5f996c3ce01a7e847d6eddc9"/>
</p:tagLst>
</file>

<file path=ppt/tags/tag13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11060_1*a*1"/>
  <p:tag name="KSO_WM_TEMPLATE_CATEGORY" val="diagram"/>
  <p:tag name="KSO_WM_TEMPLATE_INDEX" val="20211060"/>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2575430a6f4b068b837e142dec6b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c8841f11b864627bccd96600edc250a"/>
  <p:tag name="KSO_WM_UNIT_TEXT_FILL_FORE_SCHEMECOLOR_INDEX_BRIGHTNESS" val="0"/>
  <p:tag name="KSO_WM_UNIT_TEXT_FILL_FORE_SCHEMECOLOR_INDEX" val="13"/>
  <p:tag name="KSO_WM_UNIT_TEXT_FILL_TYPE" val="1"/>
  <p:tag name="KSO_WM_TEMPLATE_ASSEMBLE_XID" val="5f996c3ce01a7e847d6eddc9"/>
  <p:tag name="KSO_WM_TEMPLATE_ASSEMBLE_GROUPID" val="5f996c3ce01a7e847d6eddc9"/>
</p:tagLst>
</file>

<file path=ppt/tags/tag1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60_1*f*1"/>
  <p:tag name="KSO_WM_TEMPLATE_CATEGORY" val="diagram"/>
  <p:tag name="KSO_WM_TEMPLATE_INDEX" val="20211060"/>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963082993daa4b53b5edd290724d99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fa697924559426d8cf6b11729dfb20f"/>
  <p:tag name="KSO_WM_UNIT_TEXT_FILL_FORE_SCHEMECOLOR_INDEX_BRIGHTNESS" val="0.25"/>
  <p:tag name="KSO_WM_UNIT_TEXT_FILL_FORE_SCHEMECOLOR_INDEX" val="13"/>
  <p:tag name="KSO_WM_UNIT_TEXT_FILL_TYPE" val="1"/>
  <p:tag name="KSO_WM_TEMPLATE_ASSEMBLE_XID" val="5f996c3ce01a7e847d6eddc9"/>
  <p:tag name="KSO_WM_TEMPLATE_ASSEMBLE_GROUPID" val="5f996c3ce01a7e847d6eddc9"/>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060"/>
  <p:tag name="KSO_WM_SLIDE_ID" val="diagram20211060_1"/>
  <p:tag name="KSO_WM_SLIDE_TYPE" val="text"/>
  <p:tag name="KSO_WM_SLIDE_SUBTYPE" val="picTxt"/>
  <p:tag name="KSO_WM_SLIDE_ITEM_CNT" val="0"/>
  <p:tag name="KSO_WM_SLIDE_INDEX" val="1"/>
  <p:tag name="KSO_WM_SLIDE_SIZE" val="912*540"/>
  <p:tag name="KSO_WM_SLIDE_POSITION" val="0*0"/>
  <p:tag name="KSO_WM_DIAGRAM_GROUP_CODE" val="n1-1"/>
  <p:tag name="KSO_WM_SLIDE_DIAGTYPE" val="n"/>
  <p:tag name="KSO_WM_TAG_VERSION" val="1.0"/>
  <p:tag name="KSO_WM_SLIDE_LAYOUT" val="a_d_f"/>
  <p:tag name="KSO_WM_SLIDE_LAYOUT_CNT" val="1_1_1"/>
  <p:tag name="KSO_WM_TEMPLATE_SUBCATEGORY" val="21"/>
  <p:tag name="KSO_WM_TEMPLATE_MASTER_TYPE" val="0"/>
  <p:tag name="KSO_WM_TEMPLATE_COLOR_TYPE" val="1"/>
  <p:tag name="KSO_WM_SLIDE_LAYOUT_INFO" val="{&quot;direction&quot;:1,&quot;id&quot;:&quot;2020-10-28T21:03:57&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0-28T21:03:57&quot;,&quot;maxSize&quot;:{&quot;size1&quot;:43.299999999999997},&quot;minSize&quot;:{&quot;size1&quot;:31.100000000000001},&quot;normalSize&quot;:{&quot;size1&quot;:43.299814814814809},&quot;subLayout&quot;:[{&quot;id&quot;:&quot;2020-10-28T21:03:57&quot;,&quot;margin&quot;:{&quot;bottom&quot;:0.026000002399086952,&quot;left&quot;:1.2699999809265137,&quot;right&quot;:1.2699999809265137,&quot;top&quot;:4.445000171661377},&quot;type&quot;:0},{&quot;id&quot;:&quot;2020-10-28T21:03:57&quot;,&quot;margin&quot;:{&quot;bottom&quot;:2.9630000591278076,&quot;left&quot;:1.2699999809265137,&quot;right&quot;:1.2699999809265137,&quot;top&quot;:0.81999999284744263},&quot;type&quot;:0}],&quot;type&quot;:0},{&quot;direction&quot;:1,&quot;id&quot;:&quot;2020-10-28T21:03:57&quot;,&quot;margin&quot;:{&quot;bottom&quot;:4.2329998016357422,&quot;left&quot;:1.6929999589920044,&quot;right&quot;:1.6929999589920044,&quot;top&quot;:4.2329998016357422},&quot;type&quot;:0}],&quot;type&quot;:0}"/>
  <p:tag name="KSO_WM_SLIDE_CAN_ADD_NAVIGATION"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630a491bb0086638a08"/>
  <p:tag name="KSO_WM_CHIP_FILLPROP" val="[[{&quot;text_align&quot;:&quot;lb&quot;,&quot;text_direction&quot;:&quot;horizontal&quot;,&quot;support_big_font&quot;:false,&quot;fill_id&quot;:&quot;ffb5608610af488dac2993d329f4f04a&quot;,&quot;fill_align&quot;:&quot;lb&quot;,&quot;chip_types&quot;:[&quot;header&quot;]},{&quot;text_align&quot;:&quot;lt&quot;,&quot;text_direction&quot;:&quot;horizontal&quot;,&quot;support_big_font&quot;:false,&quot;fill_id&quot;:&quot;19321385f4cc4a6ea310068d8ebccc22&quot;,&quot;fill_align&quot;:&quot;lt&quot;,&quot;chip_types&quot;:[&quot;text&quot;]},{&quot;text_align&quot;:&quot;lm&quot;,&quot;text_direction&quot;:&quot;horizontal&quot;,&quot;support_features&quot;:[&quot;collage&quot;,&quot;carousel&quot;],&quot;support_big_font&quot;:true,&quot;fill_id&quot;:&quot;8371d3f3a5204144b372af03a665a3ab&quot;,&quot;fill_align&quot;:&quot;lm&quot;,&quot;chip_types&quot;:[&quot;diagram&quot;,&quot;pictext&quot;,&quot;text&quot;,&quot;picture&quot;,&quot;chart&quot;,&quot;table&quot;]}]]"/>
  <p:tag name="KSO_WM_CHIP_DECFILLPROP" val="[]"/>
  <p:tag name="KSO_WM_CHIP_GROUPID" val="5ef20630a491bb0086638a07"/>
  <p:tag name="KSO_WM_SLIDE_BK_DARK_LIGHT" val="2"/>
  <p:tag name="KSO_WM_SLIDE_BACKGROUND_TYPE" val="leftRight"/>
  <p:tag name="KSO_WM_SLIDE_SUPPORT_FEATURE_TYPE" val="3"/>
  <p:tag name="KSO_WM_TEMPLATE_ASSEMBLE_XID" val="5f996c3ce01a7e847d6eddc9"/>
  <p:tag name="KSO_WM_TEMPLATE_ASSEMBLE_GROUPID" val="5f996c3ce01a7e847d6eddc9"/>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060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60"/>
  <p:tag name="KSO_WM_UNIT_VALUE" val="450"/>
  <p:tag name="KSO_WM_TEMPLATE_ASSEMBLE_XID" val="5f996c3ce01a7e847d6eddc9"/>
  <p:tag name="KSO_WM_TEMPLATE_ASSEMBLE_GROUPID" val="5f996c3ce01a7e847d6eddc9"/>
</p:tagLst>
</file>

<file path=ppt/tags/tag13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2},&quot;ReferentInfo&quot;:{&quot;Id&quot;:&quot;6b325be51410454497b4005505b0f507&quot;,&quot;X&quot;:{&quot;Pos&quot;:2},&quot;Y&quot;:{&quot;Pos&quot;:0}},&quot;whChangeMode&quot;:0}"/>
  <p:tag name="KSO_WM_UNIT_HIGHLIGHT" val="0"/>
  <p:tag name="KSO_WM_UNIT_COMPATIBLE" val="0"/>
  <p:tag name="KSO_WM_UNIT_DIAGRAM_ISNUMVISUAL" val="0"/>
  <p:tag name="KSO_WM_UNIT_DIAGRAM_ISREFERUNIT" val="0"/>
  <p:tag name="KSO_WM_UNIT_TYPE" val="i"/>
  <p:tag name="KSO_WM_UNIT_INDEX" val="2"/>
  <p:tag name="KSO_WM_UNIT_ID" val="diagram20211060_1*i*2"/>
  <p:tag name="KSO_WM_TEMPLATE_CATEGORY" val="diagram"/>
  <p:tag name="KSO_WM_TEMPLATE_INDEX" val="20211060"/>
  <p:tag name="KSO_WM_UNIT_LAYERLEVEL" val="1"/>
  <p:tag name="KSO_WM_TAG_VERSION" val="1.0"/>
  <p:tag name="KSO_WM_BEAUTIFY_FLAG" val="#wm#"/>
  <p:tag name="KSO_WM_UNIT_DEC_AREA_ID" val="cba9270c0ffa4fac9fc12441918cf81a"/>
  <p:tag name="KSO_WM_CHIP_GROUPID" val="5ef20630a491bb0086638a07"/>
  <p:tag name="KSO_WM_CHIP_XID" val="5ef20630a491bb0086638a08"/>
  <p:tag name="KSO_WM_TEMPLATE_ASSEMBLE_XID" val="5f996c3ce01a7e847d6eddc9"/>
  <p:tag name="KSO_WM_TEMPLATE_ASSEMBLE_GROUPID" val="5f996c3ce01a7e847d6eddc9"/>
</p:tagLst>
</file>

<file path=ppt/tags/tag13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60_1*f*1"/>
  <p:tag name="KSO_WM_TEMPLATE_CATEGORY" val="diagram"/>
  <p:tag name="KSO_WM_TEMPLATE_INDEX" val="20211060"/>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963082993daa4b53b5edd290724d99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fa697924559426d8cf6b11729dfb20f"/>
  <p:tag name="KSO_WM_UNIT_TEXT_FILL_FORE_SCHEMECOLOR_INDEX_BRIGHTNESS" val="0.25"/>
  <p:tag name="KSO_WM_UNIT_TEXT_FILL_FORE_SCHEMECOLOR_INDEX" val="13"/>
  <p:tag name="KSO_WM_UNIT_TEXT_FILL_TYPE" val="1"/>
  <p:tag name="KSO_WM_TEMPLATE_ASSEMBLE_XID" val="5f996c3ce01a7e847d6eddc9"/>
  <p:tag name="KSO_WM_TEMPLATE_ASSEMBLE_GROUPID" val="5f996c3ce01a7e847d6eddc9"/>
</p:tagLst>
</file>

<file path=ppt/tags/tag13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141.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144.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4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14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5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54.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163.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ID" val="diagram20211979_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1.499651114145912},&quot;subLayout&quot;:[{&quot;id&quot;:&quot;2020-10-29T19:29:47&quot;,&quot;maxSize&quot;:{&quot;size1&quot;:66.700000000000003},&quot;minSize&quot;:{&quot;size1&quot;:24.399999999999999},&quot;normalSize&quot;:{&quot;size1&quot;:47.533333333333331},&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TEMPLATE_SUBCATEGORY" val="21"/>
  <p:tag name="KSO_WM_TEMPLATE_MASTER_TYPE" val="0"/>
  <p:tag name="KSO_WM_TEMPLATE_COLOR_TYPE" val="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5f9aa7aa989d9bef5b907e24"/>
  <p:tag name="KSO_WM_TEMPLATE_ASSEMBLE_GROUPID" val="5f9aa7aa989d9bef5b907e24"/>
</p:tagLst>
</file>

<file path=ppt/tags/tag16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ID" val="diagram20211979_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1.499651114145912},&quot;subLayout&quot;:[{&quot;id&quot;:&quot;2020-10-29T19:29:47&quot;,&quot;maxSize&quot;:{&quot;size1&quot;:66.700000000000003},&quot;minSize&quot;:{&quot;size1&quot;:24.399999999999999},&quot;normalSize&quot;:{&quot;size1&quot;:47.533333333333331},&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TEMPLATE_SUBCATEGORY" val="21"/>
  <p:tag name="KSO_WM_TEMPLATE_MASTER_TYPE" val="0"/>
  <p:tag name="KSO_WM_TEMPLATE_COLOR_TYPE" val="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5f9aa7aa989d9bef5b907e24"/>
  <p:tag name="KSO_WM_TEMPLATE_ASSEMBLE_GROUPID" val="5f9aa7aa989d9bef5b907e24"/>
</p:tagLst>
</file>

<file path=ppt/tags/tag1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ID" val="diagram20211979_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1.499651114145912},&quot;subLayout&quot;:[{&quot;id&quot;:&quot;2020-10-29T19:29:47&quot;,&quot;maxSize&quot;:{&quot;size1&quot;:66.700000000000003},&quot;minSize&quot;:{&quot;size1&quot;:24.399999999999999},&quot;normalSize&quot;:{&quot;size1&quot;:47.533333333333331},&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TEMPLATE_SUBCATEGORY" val="21"/>
  <p:tag name="KSO_WM_TEMPLATE_MASTER_TYPE" val="0"/>
  <p:tag name="KSO_WM_TEMPLATE_COLOR_TYPE" val="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5f9aa7aa989d9bef5b907e24"/>
  <p:tag name="KSO_WM_TEMPLATE_ASSEMBLE_GROUPID" val="5f9aa7aa989d9bef5b907e24"/>
</p:tagLst>
</file>

<file path=ppt/tags/tag1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342"/>
  <p:tag name="KSO_WM_SLIDE_ID" val="diagram20212342_1"/>
  <p:tag name="KSO_WM_SLIDE_TYPE" val="text"/>
  <p:tag name="KSO_WM_SLIDE_SUBTYPE" val="picTxt"/>
  <p:tag name="KSO_WM_SLIDE_ITEM_CNT" val="0"/>
  <p:tag name="KSO_WM_SLIDE_INDEX" val="1"/>
  <p:tag name="KSO_WM_SLIDE_SIZE" val="879*423"/>
  <p:tag name="KSO_WM_SLIDE_POSITION" val="80*84"/>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direction&quot;:1,&quot;id&quot;:&quot;2020-10-29T19:30:56&quot;,&quot;maxSize&quot;:{&quot;size1&quot;:46.299999999999997},&quot;minSize&quot;:{&quot;size1&quot;:46.299999999999997},&quot;normalSize&quot;:{&quot;size1&quot;:46.299999999999997},&quot;subLayout&quot;:[{&quot;id&quot;:&quot;2020-10-29T19:30:56&quot;,&quot;maxSize&quot;:{&quot;size1&quot;:51.099686508650755},&quot;minSize&quot;:{&quot;size1&quot;:35.599686508650755},&quot;normalSize&quot;:{&quot;size1&quot;:45.433019841984091},&quot;subLayout&quot;:[{&quot;id&quot;:&quot;2020-10-29T19:30:56&quot;,&quot;margin&quot;:{&quot;bottom&quot;:0.026000002399086952,&quot;left&quot;:5.0799999237060547,&quot;right&quot;:0.026000002399086952,&quot;top&quot;:4.6570000648498535},&quot;type&quot;:0},{&quot;id&quot;:&quot;2020-10-29T19:30:56&quot;,&quot;margin&quot;:{&quot;bottom&quot;:4.6570000648498535,&quot;left&quot;:5.0799999237060547,&quot;right&quot;:0.026000002399086952,&quot;top&quot;:0.81999999284744263},&quot;type&quot;:0}],&quot;type&quot;:0},{&quot;id&quot;:&quot;2020-10-29T19:30:56&quot;,&quot;margin&quot;:{&quot;bottom&quot;:2.9630000591278076,&quot;left&quot;:1.2699999809265137,&quot;right&quot;:3.809999942779541,&quot;top&quot;:2.963000059127807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XID" val="5f2d1e631f3c142e57c6eed5"/>
  <p:tag name="KSO_WM_CHIP_DECFILLPROP" val="[]"/>
  <p:tag name="KSO_WM_CHIP_GROUPID" val="5f2d1e631f3c142e57c6eed4"/>
  <p:tag name="KSO_WM_SLIDE_BK_DARK_LIGHT" val="2"/>
  <p:tag name="KSO_WM_SLIDE_BACKGROUND_TYPE" val="general"/>
  <p:tag name="KSO_WM_SLIDE_SUPPORT_FEATURE_TYPE" val="0"/>
  <p:tag name="KSO_WM_TEMPLATE_ASSEMBLE_XID" val="5f9aa7f0989d9bef5b907f1b"/>
  <p:tag name="KSO_WM_TEMPLATE_ASSEMBLE_GROUPID" val="5f9aa7f0989d9bef5b907f1b"/>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1"/>
  <p:tag name="KSO_WM_TEMPLATE_CATEGORY" val="diagram"/>
  <p:tag name="KSO_WM_TEMPLATE_INDEX" val="20212342"/>
  <p:tag name="KSO_WM_UNIT_LAYERLEVEL" val="1"/>
  <p:tag name="KSO_WM_TAG_VERSION" val="1.0"/>
  <p:tag name="KSO_WM_BEAUTIFY_FLAG" val="#wm#"/>
  <p:tag name="KSO_WM_UNIT_TYPE" val="i"/>
  <p:tag name="KSO_WM_UNIT_INDEX" val="1"/>
  <p:tag name="KSO_WM_UNIT_SM_LIMIT_TYPE" val="2"/>
  <p:tag name="KSO_WM_UNIT_BLOCK" val="0"/>
  <p:tag name="KSO_WM_UNIT_DEC_AREA_ID" val="fb8eefef0509451f803e81bcdee5a76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2"/>
  <p:tag name="KSO_WM_TEMPLATE_CATEGORY" val="diagram"/>
  <p:tag name="KSO_WM_TEMPLATE_INDEX" val="20212342"/>
  <p:tag name="KSO_WM_UNIT_LAYERLEVEL" val="1"/>
  <p:tag name="KSO_WM_TAG_VERSION" val="1.0"/>
  <p:tag name="KSO_WM_BEAUTIFY_FLAG" val="#wm#"/>
  <p:tag name="KSO_WM_UNIT_TYPE" val="i"/>
  <p:tag name="KSO_WM_UNIT_INDEX" val="2"/>
  <p:tag name="KSO_WM_UNIT_SM_LIMIT_TYPE" val="2"/>
  <p:tag name="KSO_WM_UNIT_BLOCK"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9aa7f0989d9bef5b907f1b"/>
  <p:tag name="KSO_WM_TEMPLATE_ASSEMBLE_GROUPID" val="5f9aa7f0989d9bef5b907f1b"/>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3"/>
  <p:tag name="KSO_WM_TEMPLATE_CATEGORY" val="diagram"/>
  <p:tag name="KSO_WM_TEMPLATE_INDEX" val="20212342"/>
  <p:tag name="KSO_WM_UNIT_LAYERLEVEL" val="1"/>
  <p:tag name="KSO_WM_TAG_VERSION" val="1.0"/>
  <p:tag name="KSO_WM_BEAUTIFY_FLAG" val="#wm#"/>
  <p:tag name="KSO_WM_UNIT_TYPE" val="i"/>
  <p:tag name="KSO_WM_UNIT_INDEX" val="3"/>
  <p:tag name="KSO_WM_UNIT_BLOCK"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SM_LIMIT_TYPE" val="0"/>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179.xml><?xml version="1.0" encoding="utf-8"?>
<p:tagLst xmlns:a="http://schemas.openxmlformats.org/drawingml/2006/main" xmlns:r="http://schemas.openxmlformats.org/officeDocument/2006/relationships" xmlns:p="http://schemas.openxmlformats.org/presentationml/2006/main">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42"/>
  <p:tag name="KSO_WM_UNIT_ID" val="diagram20212342_1**"/>
  <p:tag name="KSO_WM_UNIT_VALUE" val="340"/>
  <p:tag name="KSO_WM_TEMPLATE_ASSEMBLE_XID" val="5f9aa7f0989d9bef5b907f1b"/>
  <p:tag name="KSO_WM_TEMPLATE_ASSEMBLE_GROUPID" val="5f9aa7f0989d9bef5b907f1b"/>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342_1*a*1"/>
  <p:tag name="KSO_WM_TEMPLATE_CATEGORY" val="diagram"/>
  <p:tag name="KSO_WM_TEMPLATE_INDEX" val="2021234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fee5fb302474d2fa4776dec6bd05bf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eadb54f40a4b4da1a413b48d25b6a78b"/>
  <p:tag name="KSO_WM_UNIT_SUPPORT_BIG_FONT" val="1"/>
  <p:tag name="KSO_WM_UNIT_TEXT_FILL_FORE_SCHEMECOLOR_INDEX_BRIGHTNESS" val="0"/>
  <p:tag name="KSO_WM_UNIT_TEXT_FILL_FORE_SCHEMECOLOR_INDEX" val="13"/>
  <p:tag name="KSO_WM_UNIT_TEXT_FILL_TYPE" val="1"/>
  <p:tag name="KSO_WM_TEMPLATE_ASSEMBLE_XID" val="5f9aa7f0989d9bef5b907f1b"/>
  <p:tag name="KSO_WM_TEMPLATE_ASSEMBLE_GROUPID" val="5f9aa7f0989d9bef5b907f1b"/>
</p:tagLst>
</file>

<file path=ppt/tags/tag18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42_1*f*1"/>
  <p:tag name="KSO_WM_TEMPLATE_CATEGORY" val="diagram"/>
  <p:tag name="KSO_WM_TEMPLATE_INDEX" val="20212342"/>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a8f06c20e6e74f0d8ff9161d1504e8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590b6aebead446ab81b8ce70274944b"/>
  <p:tag name="KSO_WM_UNIT_SUPPORT_BIG_FONT" val="1"/>
  <p:tag name="KSO_WM_UNIT_TEXT_FILL_FORE_SCHEMECOLOR_INDEX_BRIGHTNESS" val="0.25"/>
  <p:tag name="KSO_WM_UNIT_TEXT_FILL_FORE_SCHEMECOLOR_INDEX" val="13"/>
  <p:tag name="KSO_WM_UNIT_TEXT_FILL_TYPE" val="1"/>
  <p:tag name="KSO_WM_TEMPLATE_ASSEMBLE_XID" val="5f9aa7f0989d9bef5b907f1b"/>
  <p:tag name="KSO_WM_TEMPLATE_ASSEMBLE_GROUPID" val="5f9aa7f0989d9bef5b907f1b"/>
</p:tagLst>
</file>

<file path=ppt/tags/tag182.xml><?xml version="1.0" encoding="utf-8"?>
<p:tagLst xmlns:a="http://schemas.openxmlformats.org/drawingml/2006/main" xmlns:r="http://schemas.openxmlformats.org/officeDocument/2006/relationships" xmlns:p="http://schemas.openxmlformats.org/presentationml/2006/main">
  <p:tag name="KSO_WM_SLIDE_ID" val="diagram202123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9*423"/>
  <p:tag name="KSO_WM_SLIDE_POSITION" val="80*84"/>
  <p:tag name="KSO_WM_TAG_VERSION" val="1.0"/>
  <p:tag name="KSO_WM_BEAUTIFY_FLAG" val="#wm#"/>
  <p:tag name="KSO_WM_TEMPLATE_CATEGORY" val="diagram"/>
  <p:tag name="KSO_WM_TEMPLATE_INDEX" val="20212342"/>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30:56&quot;,&quot;maxSize&quot;:{&quot;size1&quot;:46.299999999999997},&quot;minSize&quot;:{&quot;size1&quot;:46.299999999999997},&quot;normalSize&quot;:{&quot;size1&quot;:46.299999999999997},&quot;subLayout&quot;:[{&quot;id&quot;:&quot;2020-10-29T19:30:56&quot;,&quot;maxSize&quot;:{&quot;size1&quot;:51.099686508650755},&quot;minSize&quot;:{&quot;size1&quot;:35.599686508650755},&quot;normalSize&quot;:{&quot;size1&quot;:45.433019841984091},&quot;subLayout&quot;:[{&quot;id&quot;:&quot;2020-10-29T19:30:56&quot;,&quot;margin&quot;:{&quot;bottom&quot;:0.026000002399086952,&quot;left&quot;:5.0799999237060547,&quot;right&quot;:0.026000002399086952,&quot;top&quot;:4.6570000648498535},&quot;type&quot;:0},{&quot;id&quot;:&quot;2020-10-29T19:30:56&quot;,&quot;margin&quot;:{&quot;bottom&quot;:4.6570000648498535,&quot;left&quot;:5.0799999237060547,&quot;right&quot;:0.026000002399086952,&quot;top&quot;:0.81999999284744263},&quot;type&quot;:0}],&quot;type&quot;:0},{&quot;id&quot;:&quot;2020-10-29T19:30:56&quot;,&quot;margin&quot;:{&quot;bottom&quot;:2.9630000591278076,&quot;left&quot;:1.2699999809265137,&quot;right&quot;:3.809999942779541,&quot;top&quot;:2.963000059127807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XID" val="5f2d1e631f3c142e57c6eed5"/>
  <p:tag name="KSO_WM_CHIP_DECFILLPROP" val="[]"/>
  <p:tag name="KSO_WM_CHIP_GROUPID" val="5f2d1e631f3c142e57c6eed4"/>
  <p:tag name="KSO_WM_SLIDE_BK_DARK_LIGHT" val="2"/>
  <p:tag name="KSO_WM_SLIDE_BACKGROUND_TYPE" val="general"/>
  <p:tag name="KSO_WM_SLIDE_SUPPORT_FEATURE_TYPE" val="0"/>
  <p:tag name="KSO_WM_TEMPLATE_ASSEMBLE_XID" val="5f9aa7f0989d9bef5b907f1b"/>
  <p:tag name="KSO_WM_TEMPLATE_ASSEMBLE_GROUPID" val="5f9aa7f0989d9bef5b907f1b"/>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1"/>
  <p:tag name="KSO_WM_TEMPLATE_CATEGORY" val="diagram"/>
  <p:tag name="KSO_WM_TEMPLATE_INDEX" val="20212342"/>
  <p:tag name="KSO_WM_UNIT_LAYERLEVEL" val="1"/>
  <p:tag name="KSO_WM_TAG_VERSION" val="1.0"/>
  <p:tag name="KSO_WM_BEAUTIFY_FLAG" val="#wm#"/>
  <p:tag name="KSO_WM_UNIT_TYPE" val="i"/>
  <p:tag name="KSO_WM_UNIT_INDEX" val="1"/>
  <p:tag name="KSO_WM_UNIT_SM_LIMIT_TYPE" val="2"/>
  <p:tag name="KSO_WM_UNIT_BLOCK" val="0"/>
  <p:tag name="KSO_WM_UNIT_DEC_AREA_ID" val="fb8eefef0509451f803e81bcdee5a76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2"/>
  <p:tag name="KSO_WM_TEMPLATE_CATEGORY" val="diagram"/>
  <p:tag name="KSO_WM_TEMPLATE_INDEX" val="20212342"/>
  <p:tag name="KSO_WM_UNIT_LAYERLEVEL" val="1"/>
  <p:tag name="KSO_WM_TAG_VERSION" val="1.0"/>
  <p:tag name="KSO_WM_BEAUTIFY_FLAG" val="#wm#"/>
  <p:tag name="KSO_WM_UNIT_TYPE" val="i"/>
  <p:tag name="KSO_WM_UNIT_INDEX" val="2"/>
  <p:tag name="KSO_WM_UNIT_SM_LIMIT_TYPE" val="2"/>
  <p:tag name="KSO_WM_UNIT_BLOCK"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9aa7f0989d9bef5b907f1b"/>
  <p:tag name="KSO_WM_TEMPLATE_ASSEMBLE_GROUPID" val="5f9aa7f0989d9bef5b907f1b"/>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3"/>
  <p:tag name="KSO_WM_TEMPLATE_CATEGORY" val="diagram"/>
  <p:tag name="KSO_WM_TEMPLATE_INDEX" val="20212342"/>
  <p:tag name="KSO_WM_UNIT_LAYERLEVEL" val="1"/>
  <p:tag name="KSO_WM_TAG_VERSION" val="1.0"/>
  <p:tag name="KSO_WM_BEAUTIFY_FLAG" val="#wm#"/>
  <p:tag name="KSO_WM_UNIT_TYPE" val="i"/>
  <p:tag name="KSO_WM_UNIT_INDEX" val="3"/>
  <p:tag name="KSO_WM_UNIT_BLOCK"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SM_LIMIT_TYPE" val="0"/>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186.xml><?xml version="1.0" encoding="utf-8"?>
<p:tagLst xmlns:a="http://schemas.openxmlformats.org/drawingml/2006/main" xmlns:r="http://schemas.openxmlformats.org/officeDocument/2006/relationships" xmlns:p="http://schemas.openxmlformats.org/presentationml/2006/main">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42"/>
  <p:tag name="KSO_WM_UNIT_ID" val="diagram20212342_1**"/>
  <p:tag name="KSO_WM_UNIT_VALUE" val="340"/>
  <p:tag name="KSO_WM_TEMPLATE_ASSEMBLE_XID" val="5f9aa7f0989d9bef5b907f1b"/>
  <p:tag name="KSO_WM_TEMPLATE_ASSEMBLE_GROUPID" val="5f9aa7f0989d9bef5b907f1b"/>
</p:tagLst>
</file>

<file path=ppt/tags/tag18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42_1*f*1"/>
  <p:tag name="KSO_WM_TEMPLATE_CATEGORY" val="diagram"/>
  <p:tag name="KSO_WM_TEMPLATE_INDEX" val="20212342"/>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a8f06c20e6e74f0d8ff9161d1504e8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590b6aebead446ab81b8ce70274944b"/>
  <p:tag name="KSO_WM_UNIT_SUPPORT_BIG_FONT" val="1"/>
  <p:tag name="KSO_WM_UNIT_TEXT_FILL_FORE_SCHEMECOLOR_INDEX_BRIGHTNESS" val="0.25"/>
  <p:tag name="KSO_WM_UNIT_TEXT_FILL_FORE_SCHEMECOLOR_INDEX" val="13"/>
  <p:tag name="KSO_WM_UNIT_TEXT_FILL_TYPE" val="1"/>
  <p:tag name="KSO_WM_TEMPLATE_ASSEMBLE_XID" val="5f9aa7f0989d9bef5b907f1b"/>
  <p:tag name="KSO_WM_TEMPLATE_ASSEMBLE_GROUPID" val="5f9aa7f0989d9bef5b907f1b"/>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6.xml><?xml version="1.0" encoding="utf-8"?>
<p:tagLst xmlns:a="http://schemas.openxmlformats.org/drawingml/2006/main" xmlns:r="http://schemas.openxmlformats.org/officeDocument/2006/relationships" xmlns:p="http://schemas.openxmlformats.org/presentationml/2006/main">
  <p:tag name="KSO_WM_SLIDE_ID" val="diagram20194715_1"/>
  <p:tag name="KSO_WM_SLIDE_ITEM_CNT" val="0"/>
  <p:tag name="KSO_WM_SLIDE_INDEX" val="1"/>
  <p:tag name="KSO_WM_TAG_VERSION" val="1.0"/>
  <p:tag name="KSO_WM_BEAUTIFY_FLAG" val="#wm#"/>
  <p:tag name="KSO_WM_TEMPLATE_CATEGORY" val="diagram"/>
  <p:tag name="KSO_WM_TEMPLATE_INDEX" val="20194715"/>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7.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15_1*i*1"/>
  <p:tag name="KSO_WM_TEMPLATE_CATEGORY" val="diagram"/>
  <p:tag name="KSO_WM_TEMPLATE_INDEX" val="20194715"/>
  <p:tag name="KSO_WM_UNIT_LAYERLEVEL" val="1"/>
  <p:tag name="KSO_WM_TAG_VERSION" val="1.0"/>
  <p:tag name="KSO_WM_BEAUTIFY_FLAG" val="#wm#"/>
  <p:tag name="KSO_WM_UNIT_COLOR_SCHEME_SHAPE_ID" val="30"/>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5_1*i*4"/>
  <p:tag name="KSO_WM_TEMPLATE_CATEGORY" val="diagram"/>
  <p:tag name="KSO_WM_TEMPLATE_INDEX" val="20194715"/>
  <p:tag name="KSO_WM_UNIT_LAYERLEVEL" val="1"/>
  <p:tag name="KSO_WM_TAG_VERSION" val="1.0"/>
  <p:tag name="KSO_WM_BEAUTIFY_FLAG" val="#wm#"/>
  <p:tag name="KSO_WM_UNIT_COLOR_SCHEME_SHAPE_ID" val="52"/>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5_1*i*5"/>
  <p:tag name="KSO_WM_TEMPLATE_CATEGORY" val="diagram"/>
  <p:tag name="KSO_WM_TEMPLATE_INDEX" val="20194715"/>
  <p:tag name="KSO_WM_UNIT_LAYERLEVEL" val="1"/>
  <p:tag name="KSO_WM_TAG_VERSION" val="1.0"/>
  <p:tag name="KSO_WM_BEAUTIFY_FLAG" val="#wm#"/>
  <p:tag name="KSO_WM_UNIT_COLOR_SCHEME_SHAPE_ID" val="44"/>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5_1*i*6"/>
  <p:tag name="KSO_WM_TEMPLATE_CATEGORY" val="diagram"/>
  <p:tag name="KSO_WM_TEMPLATE_INDEX" val="20194715"/>
  <p:tag name="KSO_WM_UNIT_LAYERLEVEL" val="1"/>
  <p:tag name="KSO_WM_TAG_VERSION" val="1.0"/>
  <p:tag name="KSO_WM_BEAUTIFY_FLAG" val="#wm#"/>
  <p:tag name="KSO_WM_UNIT_COLOR_SCHEME_SHAPE_ID" val="39"/>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5_1*i*7"/>
  <p:tag name="KSO_WM_TEMPLATE_CATEGORY" val="diagram"/>
  <p:tag name="KSO_WM_TEMPLATE_INDEX" val="20194715"/>
  <p:tag name="KSO_WM_UNIT_LAYERLEVEL" val="1"/>
  <p:tag name="KSO_WM_TAG_VERSION" val="1.0"/>
  <p:tag name="KSO_WM_BEAUTIFY_FLAG" val="#wm#"/>
  <p:tag name="KSO_WM_UNIT_COLOR_SCHEME_SHAPE_ID" val="47"/>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5_1*i*8"/>
  <p:tag name="KSO_WM_TEMPLATE_CATEGORY" val="diagram"/>
  <p:tag name="KSO_WM_TEMPLATE_INDEX" val="20194715"/>
  <p:tag name="KSO_WM_UNIT_LAYERLEVEL" val="1"/>
  <p:tag name="KSO_WM_TAG_VERSION" val="1.0"/>
  <p:tag name="KSO_WM_BEAUTIFY_FLAG" val="#wm#"/>
  <p:tag name="KSO_WM_UNIT_COLOR_SCHEME_SHAPE_ID" val="37"/>
  <p:tag name="KSO_WM_UNIT_COLOR_SCHEME_PARENT_PAGE" val="0_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5_1*i*9"/>
  <p:tag name="KSO_WM_TEMPLATE_CATEGORY" val="diagram"/>
  <p:tag name="KSO_WM_TEMPLATE_INDEX" val="20194715"/>
  <p:tag name="KSO_WM_UNIT_LAYERLEVEL" val="1"/>
  <p:tag name="KSO_WM_TAG_VERSION" val="1.0"/>
  <p:tag name="KSO_WM_BEAUTIFY_FLAG" val="#wm#"/>
  <p:tag name="KSO_WM_UNIT_COLOR_SCHEME_SHAPE_ID" val="36"/>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5_1*i*10"/>
  <p:tag name="KSO_WM_TEMPLATE_CATEGORY" val="diagram"/>
  <p:tag name="KSO_WM_TEMPLATE_INDEX" val="20194715"/>
  <p:tag name="KSO_WM_UNIT_LAYERLEVEL" val="1"/>
  <p:tag name="KSO_WM_TAG_VERSION" val="1.0"/>
  <p:tag name="KSO_WM_BEAUTIFY_FLAG" val="#wm#"/>
  <p:tag name="KSO_WM_UNIT_COLOR_SCHEME_SHAPE_ID" val="27"/>
  <p:tag name="KSO_WM_UNIT_COLOR_SCHEME_PARENT_PAGE" val="0_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15_1*i*14"/>
  <p:tag name="KSO_WM_TEMPLATE_CATEGORY" val="diagram"/>
  <p:tag name="KSO_WM_TEMPLATE_INDEX" val="20194715"/>
  <p:tag name="KSO_WM_UNIT_LAYERLEVEL" val="1"/>
  <p:tag name="KSO_WM_TAG_VERSION" val="1.0"/>
  <p:tag name="KSO_WM_BEAUTIFY_FLAG" val="#wm#"/>
  <p:tag name="KSO_WM_UNIT_COLOR_SCHEME_SHAPE_ID" val="45"/>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15_1*i*13"/>
  <p:tag name="KSO_WM_TEMPLATE_CATEGORY" val="diagram"/>
  <p:tag name="KSO_WM_TEMPLATE_INDEX" val="20194715"/>
  <p:tag name="KSO_WM_UNIT_LAYERLEVEL" val="1"/>
  <p:tag name="KSO_WM_TAG_VERSION" val="1.0"/>
  <p:tag name="KSO_WM_BEAUTIFY_FLAG" val="#wm#"/>
  <p:tag name="KSO_WM_UNIT_COLOR_SCHEME_SHAPE_ID" val="46"/>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5_1*i*2"/>
  <p:tag name="KSO_WM_TEMPLATE_CATEGORY" val="diagram"/>
  <p:tag name="KSO_WM_TEMPLATE_INDEX" val="20194715"/>
  <p:tag name="KSO_WM_UNIT_LAYERLEVEL" val="1"/>
  <p:tag name="KSO_WM_TAG_VERSION" val="1.0"/>
  <p:tag name="KSO_WM_BEAUTIFY_FLAG" val="#wm#"/>
  <p:tag name="KSO_WM_UNIT_COLOR_SCHEME_SHAPE_ID" val="4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5_1*i*3"/>
  <p:tag name="KSO_WM_TEMPLATE_CATEGORY" val="diagram"/>
  <p:tag name="KSO_WM_TEMPLATE_INDEX" val="20194715"/>
  <p:tag name="KSO_WM_UNIT_LAYERLEVEL" val="1"/>
  <p:tag name="KSO_WM_TAG_VERSION" val="1.0"/>
  <p:tag name="KSO_WM_BEAUTIFY_FLAG" val="#wm#"/>
  <p:tag name="KSO_WM_UNIT_COLOR_SCHEME_SHAPE_ID" val="51"/>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a"/>
  <p:tag name="KSO_WM_UNIT_INDEX" val="1"/>
  <p:tag name="KSO_WM_UNIT_ID" val="diagram20194715_1*a*1"/>
  <p:tag name="KSO_WM_TEMPLATE_CATEGORY" val="diagram"/>
  <p:tag name="KSO_WM_TEMPLATE_INDEX" val="20194715"/>
  <p:tag name="KSO_WM_UNIT_LAYERLEVEL" val="1"/>
  <p:tag name="KSO_WM_TAG_VERSION" val="1.0"/>
  <p:tag name="KSO_WM_BEAUTIFY_FLAG" val="#wm#"/>
  <p:tag name="KSO_WM_UNIT_ISCONTENTSTITLE" val="0"/>
  <p:tag name="KSO_WM_UNIT_ISNUMDGMTITLE" val="0"/>
  <p:tag name="KSO_WM_UNIT_PRESET_TEXT" val="单击添加小标题："/>
  <p:tag name="KSO_WM_UNIT_NOCLEAR" val="0"/>
  <p:tag name="KSO_WM_UNIT_VALUE" val="17"/>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715_1*i*11"/>
  <p:tag name="KSO_WM_TEMPLATE_CATEGORY" val="diagram"/>
  <p:tag name="KSO_WM_TEMPLATE_INDEX" val="20194715"/>
  <p:tag name="KSO_WM_UNIT_LAYERLEVEL" val="1"/>
  <p:tag name="KSO_WM_TAG_VERSION" val="1.0"/>
  <p:tag name="KSO_WM_BEAUTIFY_FLAG" val="#wm#"/>
  <p:tag name="KSO_WM_UNIT_COLOR_SCHEME_SHAPE_ID" val="2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15_1*i*12"/>
  <p:tag name="KSO_WM_TEMPLATE_CATEGORY" val="diagram"/>
  <p:tag name="KSO_WM_TEMPLATE_INDEX" val="20194715"/>
  <p:tag name="KSO_WM_UNIT_LAYERLEVEL" val="1"/>
  <p:tag name="KSO_WM_TAG_VERSION" val="1.0"/>
  <p:tag name="KSO_WM_BEAUTIFY_FLAG" val="#wm#"/>
  <p:tag name="KSO_WM_UNIT_COLOR_SCHEME_SHAPE_ID" val="29"/>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22"/>
  <p:tag name="KSO_WM_SLIDE_ID" val="diagram20200122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798.981*293.221"/>
  <p:tag name="KSO_WM_SLIDE_POSITION" val="80.5094*168.933"/>
  <p:tag name="KSO_WM_DIAGRAM_GROUP_CODE" val="l1-1"/>
  <p:tag name="KSO_WM_SLIDE_DIAGTYPE" val="l"/>
  <p:tag name="KSO_WM_TAG_VERSION" val="1.0"/>
  <p:tag name="KSO_WM_SLIDE_LAYOUT" val="a_l"/>
  <p:tag name="KSO_WM_SLIDE_LAYOUT_CNT" val="1_1"/>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1*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1*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1*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1*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1*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1*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1*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1*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1*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1*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1*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1*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1*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1*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1*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1*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1*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1*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84.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8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91.xml><?xml version="1.0" encoding="utf-8"?>
<p:tagLst xmlns:a="http://schemas.openxmlformats.org/drawingml/2006/main" xmlns:r="http://schemas.openxmlformats.org/officeDocument/2006/relationships" xmlns:p="http://schemas.openxmlformats.org/presentationml/2006/main">
  <p:tag name="REFSHAPE" val="-2086351012"/>
</p:tagLst>
</file>

<file path=ppt/tags/tag92.xml><?xml version="1.0" encoding="utf-8"?>
<p:tagLst xmlns:a="http://schemas.openxmlformats.org/drawingml/2006/main" xmlns:r="http://schemas.openxmlformats.org/officeDocument/2006/relationships" xmlns:p="http://schemas.openxmlformats.org/presentationml/2006/main">
  <p:tag name="REFSHAPE" val="-2086348972"/>
</p:tagLst>
</file>

<file path=ppt/tags/tag93.xml><?xml version="1.0" encoding="utf-8"?>
<p:tagLst xmlns:a="http://schemas.openxmlformats.org/drawingml/2006/main" xmlns:r="http://schemas.openxmlformats.org/officeDocument/2006/relationships" xmlns:p="http://schemas.openxmlformats.org/presentationml/2006/main">
  <p:tag name="REFSHAPE" val="-2086348836"/>
</p:tagLst>
</file>

<file path=ppt/tags/tag94.xml><?xml version="1.0" encoding="utf-8"?>
<p:tagLst xmlns:a="http://schemas.openxmlformats.org/drawingml/2006/main" xmlns:r="http://schemas.openxmlformats.org/officeDocument/2006/relationships" xmlns:p="http://schemas.openxmlformats.org/presentationml/2006/main">
  <p:tag name="REFSHAPE" val="-2086347476"/>
</p:tagLst>
</file>

<file path=ppt/tags/tag95.xml><?xml version="1.0" encoding="utf-8"?>
<p:tagLst xmlns:a="http://schemas.openxmlformats.org/drawingml/2006/main" xmlns:r="http://schemas.openxmlformats.org/officeDocument/2006/relationships" xmlns:p="http://schemas.openxmlformats.org/presentationml/2006/main">
  <p:tag name="REFSHAPE" val="-2086351828"/>
</p:tagLst>
</file>

<file path=ppt/tags/tag96.xml><?xml version="1.0" encoding="utf-8"?>
<p:tagLst xmlns:a="http://schemas.openxmlformats.org/drawingml/2006/main" xmlns:r="http://schemas.openxmlformats.org/officeDocument/2006/relationships" xmlns:p="http://schemas.openxmlformats.org/presentationml/2006/main">
  <p:tag name="REFSHAPE" val="-2086352100"/>
</p:tagLst>
</file>

<file path=ppt/tags/tag97.xml><?xml version="1.0" encoding="utf-8"?>
<p:tagLst xmlns:a="http://schemas.openxmlformats.org/drawingml/2006/main" xmlns:r="http://schemas.openxmlformats.org/officeDocument/2006/relationships" xmlns:p="http://schemas.openxmlformats.org/presentationml/2006/main">
  <p:tag name="REFSHAPE" val="-2086353324"/>
</p:tagLst>
</file>

<file path=ppt/tags/tag98.xml><?xml version="1.0" encoding="utf-8"?>
<p:tagLst xmlns:a="http://schemas.openxmlformats.org/drawingml/2006/main" xmlns:r="http://schemas.openxmlformats.org/officeDocument/2006/relationships" xmlns:p="http://schemas.openxmlformats.org/presentationml/2006/main">
  <p:tag name="REFSHAPE" val="-2086352236"/>
</p:tagLst>
</file>

<file path=ppt/tags/tag99.xml><?xml version="1.0" encoding="utf-8"?>
<p:tagLst xmlns:a="http://schemas.openxmlformats.org/drawingml/2006/main" xmlns:r="http://schemas.openxmlformats.org/officeDocument/2006/relationships" xmlns:p="http://schemas.openxmlformats.org/presentationml/2006/main">
  <p:tag name="REFSHAPE" val="-2086351148"/>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144</TotalTime>
  <Words>3682</Words>
  <Application>Microsoft Office PowerPoint</Application>
  <PresentationFormat>自定义</PresentationFormat>
  <Paragraphs>130</Paragraphs>
  <Slides>36</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36</vt:i4>
      </vt:variant>
    </vt:vector>
  </HeadingPairs>
  <TitlesOfParts>
    <vt:vector size="48" baseType="lpstr">
      <vt:lpstr>Arial</vt:lpstr>
      <vt:lpstr>宋体</vt:lpstr>
      <vt:lpstr>汉仪中宋简</vt:lpstr>
      <vt:lpstr>等线</vt:lpstr>
      <vt:lpstr>Helvetica Light</vt:lpstr>
      <vt:lpstr>Calibri</vt:lpstr>
      <vt:lpstr>微软雅黑</vt:lpstr>
      <vt:lpstr>思源黑体</vt:lpstr>
      <vt:lpstr>Wingdings</vt:lpstr>
      <vt:lpstr>千图网海量PPT模板www.58pic.com</vt:lpstr>
      <vt:lpstr>1_千图网海量PPT模板www.58pic.com</vt:lpstr>
      <vt:lpstr>2_千图网海量PPT模板www.58pic.com</vt:lpstr>
      <vt:lpstr>PowerPoint 演示文稿</vt:lpstr>
      <vt:lpstr>PowerPoint 演示文稿</vt:lpstr>
      <vt:lpstr>单元八  装配式结构识图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69</cp:revision>
  <dcterms:created xsi:type="dcterms:W3CDTF">2017-08-24T23:58:00Z</dcterms:created>
  <dcterms:modified xsi:type="dcterms:W3CDTF">2024-05-07T07:22:05Z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